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696" r:id="rId5"/>
    <p:sldMasterId id="2147483718" r:id="rId6"/>
  </p:sldMasterIdLst>
  <p:notesMasterIdLst>
    <p:notesMasterId r:id="rId35"/>
  </p:notesMasterIdLst>
  <p:handoutMasterIdLst>
    <p:handoutMasterId r:id="rId36"/>
  </p:handoutMasterIdLst>
  <p:sldIdLst>
    <p:sldId id="350" r:id="rId7"/>
    <p:sldId id="495" r:id="rId8"/>
    <p:sldId id="3855" r:id="rId9"/>
    <p:sldId id="366" r:id="rId10"/>
    <p:sldId id="3854" r:id="rId11"/>
    <p:sldId id="368" r:id="rId12"/>
    <p:sldId id="3851" r:id="rId13"/>
    <p:sldId id="466" r:id="rId14"/>
    <p:sldId id="474" r:id="rId15"/>
    <p:sldId id="3859" r:id="rId16"/>
    <p:sldId id="3862" r:id="rId17"/>
    <p:sldId id="3864" r:id="rId18"/>
    <p:sldId id="371" r:id="rId19"/>
    <p:sldId id="370" r:id="rId20"/>
    <p:sldId id="367" r:id="rId21"/>
    <p:sldId id="369" r:id="rId22"/>
    <p:sldId id="3865" r:id="rId23"/>
    <p:sldId id="3860" r:id="rId24"/>
    <p:sldId id="3861" r:id="rId25"/>
    <p:sldId id="485" r:id="rId26"/>
    <p:sldId id="372" r:id="rId27"/>
    <p:sldId id="375" r:id="rId28"/>
    <p:sldId id="373" r:id="rId29"/>
    <p:sldId id="374" r:id="rId30"/>
    <p:sldId id="3852" r:id="rId31"/>
    <p:sldId id="354" r:id="rId32"/>
    <p:sldId id="3853" r:id="rId33"/>
    <p:sldId id="34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26" autoAdjust="0"/>
  </p:normalViewPr>
  <p:slideViewPr>
    <p:cSldViewPr snapToGrid="0">
      <p:cViewPr varScale="1">
        <p:scale>
          <a:sx n="72" d="100"/>
          <a:sy n="72" d="100"/>
        </p:scale>
        <p:origin x="618" y="6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FY24</a:t>
            </a:r>
          </a:p>
          <a:p>
            <a:pPr>
              <a:defRPr sz="2000"/>
            </a:pPr>
            <a:r>
              <a:rPr lang="en-US" sz="2000"/>
              <a:t> Budget by Function</a:t>
            </a:r>
          </a:p>
        </c:rich>
      </c:tx>
      <c:layout>
        <c:manualLayout>
          <c:xMode val="edge"/>
          <c:yMode val="edge"/>
          <c:x val="0.57573989034892448"/>
          <c:y val="7.4055787202241749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explosion val="9"/>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57A-452B-BF33-1134D7B757A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57A-452B-BF33-1134D7B757A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57A-452B-BF33-1134D7B757A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57A-452B-BF33-1134D7B757A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57A-452B-BF33-1134D7B757A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57A-452B-BF33-1134D7B757A2}"/>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E57A-452B-BF33-1134D7B757A2}"/>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E57A-452B-BF33-1134D7B757A2}"/>
              </c:ext>
            </c:extLst>
          </c:dPt>
          <c:dLbls>
            <c:dLbl>
              <c:idx val="0"/>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57A-452B-BF33-1134D7B757A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Presentation!$B$9:$B$16</c:f>
              <c:strCache>
                <c:ptCount val="8"/>
                <c:pt idx="0">
                  <c:v>Instruction</c:v>
                </c:pt>
                <c:pt idx="1">
                  <c:v>Pupil Services</c:v>
                </c:pt>
                <c:pt idx="2">
                  <c:v>Improvement of Instructional Services</c:v>
                </c:pt>
                <c:pt idx="3">
                  <c:v>Instructional Staff Training</c:v>
                </c:pt>
                <c:pt idx="4">
                  <c:v>Educational Media Services</c:v>
                </c:pt>
                <c:pt idx="5">
                  <c:v>School Administration</c:v>
                </c:pt>
                <c:pt idx="6">
                  <c:v>Maintenance &amp; Operations</c:v>
                </c:pt>
                <c:pt idx="7">
                  <c:v>Transportation</c:v>
                </c:pt>
              </c:strCache>
            </c:strRef>
          </c:cat>
          <c:val>
            <c:numRef>
              <c:f>Presentation!$F$9:$F$16</c:f>
              <c:numCache>
                <c:formatCode>_("$"* #,##0_);_("$"* \(#,##0\);_("$"* "-"??_);_(@_)</c:formatCode>
                <c:ptCount val="8"/>
                <c:pt idx="0">
                  <c:v>4607006.988910174</c:v>
                </c:pt>
                <c:pt idx="1">
                  <c:v>349974.47798939783</c:v>
                </c:pt>
                <c:pt idx="2">
                  <c:v>206986.91085729218</c:v>
                </c:pt>
                <c:pt idx="3">
                  <c:v>0</c:v>
                </c:pt>
                <c:pt idx="4">
                  <c:v>99380.707037792206</c:v>
                </c:pt>
                <c:pt idx="5">
                  <c:v>506300.05883899995</c:v>
                </c:pt>
                <c:pt idx="6">
                  <c:v>122994.17267099999</c:v>
                </c:pt>
                <c:pt idx="7">
                  <c:v>0</c:v>
                </c:pt>
              </c:numCache>
            </c:numRef>
          </c:val>
          <c:extLst>
            <c:ext xmlns:c16="http://schemas.microsoft.com/office/drawing/2014/chart" uri="{C3380CC4-5D6E-409C-BE32-E72D297353CC}">
              <c16:uniqueId val="{00000010-E57A-452B-BF33-1134D7B757A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5_2" csCatId="accent5" phldr="1"/>
      <dgm:spPr/>
    </dgm:pt>
    <dgm:pt modelId="{F8924C73-4D86-4725-8FB1-57E56105EE84}">
      <dgm:prSet phldrT="[Text]" custT="1"/>
      <dgm:spPr>
        <a:xfrm>
          <a:off x="232937" y="1711750"/>
          <a:ext cx="862241" cy="755805"/>
        </a:xfrm>
        <a:prstGeom prst="rect">
          <a:avLst/>
        </a:prstGeom>
      </dgm:spPr>
      <dgm:t>
        <a:bodyPr/>
        <a:lstStyle/>
        <a:p>
          <a:pPr>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a:xfrm>
          <a:off x="5483391" y="356719"/>
          <a:ext cx="1093994" cy="755805"/>
        </a:xfrm>
        <a:prstGeom prst="rect">
          <a:avLst/>
        </a:prstGeom>
      </dgm:spPr>
      <dgm:t>
        <a:bodyPr/>
        <a:lstStyle/>
        <a:p>
          <a:pPr>
            <a:buNone/>
          </a:pPr>
          <a:r>
            <a:rPr lang="en-US" sz="1600" b="1" dirty="0">
              <a:solidFill>
                <a:schemeClr val="bg2"/>
              </a:solidFill>
              <a:latin typeface="Tenorite"/>
              <a:ea typeface="+mn-ea"/>
              <a:cs typeface="+mn-cs"/>
            </a:rPr>
            <a:t>Step 6               </a:t>
          </a:r>
          <a:r>
            <a:rPr lang="en-US" sz="1400" b="0" dirty="0">
              <a:solidFill>
                <a:schemeClr val="bg2"/>
              </a:solidFill>
              <a:latin typeface="Tenorite"/>
              <a:ea typeface="+mn-ea"/>
              <a:cs typeface="+mn-cs"/>
            </a:rPr>
            <a:t>Principals:</a:t>
          </a:r>
          <a:r>
            <a:rPr lang="en-US" sz="1600" b="1" dirty="0">
              <a:solidFill>
                <a:schemeClr val="bg2"/>
              </a:solidFill>
              <a:latin typeface="Tenorite"/>
              <a:ea typeface="+mn-ea"/>
              <a:cs typeface="+mn-cs"/>
            </a:rPr>
            <a:t> </a:t>
          </a:r>
          <a:r>
            <a:rPr lang="en-US" sz="1400" b="0" dirty="0">
              <a:solidFill>
                <a:schemeClr val="bg2"/>
              </a:solidFill>
              <a:latin typeface="Tenorite"/>
              <a:ea typeface="+mn-ea"/>
              <a:cs typeface="+mn-cs"/>
            </a:rPr>
            <a:t>HR Staffing Conferences Begin</a:t>
          </a:r>
        </a:p>
        <a:p>
          <a:pPr>
            <a:buNone/>
          </a:pPr>
          <a:r>
            <a:rPr lang="en-US" sz="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dirty="0">
            <a:solidFill>
              <a:srgbClr val="FF0000"/>
            </a:solidFill>
            <a:latin typeface="Tenorite"/>
            <a:ea typeface="+mn-ea"/>
            <a:cs typeface="+mn-cs"/>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a:xfrm>
          <a:off x="2276027" y="1189355"/>
          <a:ext cx="998268"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3              </a:t>
          </a:r>
          <a:r>
            <a:rPr lang="en-US" sz="1400" dirty="0">
              <a:solidFill>
                <a:schemeClr val="bg2"/>
              </a:solidFill>
              <a:latin typeface="Tenorite"/>
              <a:ea typeface="+mn-ea"/>
              <a:cs typeface="+mn-cs"/>
            </a:rPr>
            <a:t>GO Team Initial Budget Session: Allocation</a:t>
          </a:r>
        </a:p>
        <a:p>
          <a:pPr rtl="0">
            <a:lnSpc>
              <a:spcPct val="90000"/>
            </a:lnSpc>
            <a:spcAft>
              <a:spcPct val="35000"/>
            </a:spcAft>
            <a:buNone/>
          </a:pPr>
          <a:r>
            <a:rPr lang="en-US" sz="1200" dirty="0">
              <a:solidFill>
                <a:srgbClr val="FF0000"/>
              </a:solidFill>
              <a:latin typeface="Tenorite"/>
              <a:ea typeface="+mn-ea"/>
              <a:cs typeface="+mn-cs"/>
            </a:rPr>
            <a:t>January 24 – </a:t>
          </a:r>
          <a:r>
            <a:rPr lang="en-US" sz="1200" dirty="0">
              <a:solidFill>
                <a:srgbClr val="FF0000"/>
              </a:solidFill>
              <a:latin typeface="Calibri"/>
              <a:ea typeface="+mn-ea"/>
              <a:cs typeface="+mn-cs"/>
            </a:rPr>
            <a:t>early February </a:t>
          </a:r>
          <a:endParaRPr lang="en-US" sz="1200" dirty="0">
            <a:solidFill>
              <a:srgbClr val="FF0000"/>
            </a:solidFill>
            <a:latin typeface="Tenorite"/>
            <a:ea typeface="+mn-ea"/>
            <a:cs typeface="+mn-cs"/>
          </a:endParaRPr>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a:xfrm>
          <a:off x="6556247" y="114703"/>
          <a:ext cx="862241"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7      </a:t>
          </a:r>
          <a:r>
            <a:rPr lang="en-US" sz="1400" dirty="0">
              <a:solidFill>
                <a:schemeClr val="bg2"/>
              </a:solidFill>
              <a:latin typeface="Tenorite"/>
              <a:ea typeface="+mn-ea"/>
              <a:cs typeface="+mn-cs"/>
            </a:rPr>
            <a:t>GO Team Final Budget Approval Meeting</a:t>
          </a:r>
        </a:p>
        <a:p>
          <a:pPr>
            <a:lnSpc>
              <a:spcPct val="90000"/>
            </a:lnSpc>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Budgets Approved by  March 17 </a:t>
          </a:r>
          <a:endParaRPr lang="en-US" sz="1200" b="1" dirty="0">
            <a:solidFill>
              <a:srgbClr val="FF0000"/>
            </a:solidFill>
            <a:latin typeface="Tenorite"/>
            <a:ea typeface="+mn-ea"/>
            <a:cs typeface="+mn-cs"/>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a:xfrm>
          <a:off x="4450827" y="641369"/>
          <a:ext cx="1093537" cy="755805"/>
        </a:xfrm>
        <a:prstGeom prst="rect">
          <a:avLst/>
        </a:prstGeom>
      </dgm:spPr>
      <dgm:t>
        <a:bodyPr/>
        <a:lstStyle/>
        <a:p>
          <a:pPr>
            <a:lnSpc>
              <a:spcPct val="100000"/>
            </a:lnSpc>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a:lnSpc>
              <a:spcPct val="100000"/>
            </a:lnSpc>
            <a:spcAft>
              <a:spcPts val="0"/>
            </a:spcAft>
            <a:buNone/>
          </a:pPr>
          <a:r>
            <a:rPr lang="en-US" sz="1400" kern="1200" dirty="0">
              <a:solidFill>
                <a:srgbClr val="44546A"/>
              </a:solidFill>
              <a:latin typeface="Tenorite"/>
              <a:ea typeface="+mn-ea"/>
              <a:cs typeface="+mn-cs"/>
            </a:rPr>
            <a:t>GO Team Feedback Session: Draft Budget Presented &amp; Discussed </a:t>
          </a:r>
        </a:p>
        <a:p>
          <a:pPr>
            <a:lnSpc>
              <a:spcPct val="100000"/>
            </a:lnSpc>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a:xfrm>
          <a:off x="3349076" y="888840"/>
          <a:ext cx="1151773" cy="852669"/>
        </a:xfrm>
        <a:prstGeom prst="rect">
          <a:avLst/>
        </a:prstGeom>
      </dgm:spPr>
      <dgm:t>
        <a:bodyPr/>
        <a:lstStyle/>
        <a:p>
          <a:pPr>
            <a:spcAft>
              <a:spcPct val="35000"/>
            </a:spcAft>
            <a:buNone/>
          </a:pPr>
          <a:r>
            <a:rPr lang="en-US" sz="1600" b="1" dirty="0">
              <a:solidFill>
                <a:schemeClr val="bg2"/>
              </a:solidFill>
              <a:latin typeface="Tenorite"/>
              <a:ea typeface="+mn-ea"/>
              <a:cs typeface="+mn-cs"/>
            </a:rPr>
            <a:t>Step 4         </a:t>
          </a:r>
          <a:r>
            <a:rPr lang="en-US" sz="1400" dirty="0">
              <a:solidFill>
                <a:schemeClr val="bg2"/>
              </a:solidFill>
              <a:latin typeface="Tenorite"/>
              <a:ea typeface="+mn-ea"/>
              <a:cs typeface="+mn-cs"/>
            </a:rPr>
            <a:t> Principals: Associate Supt. Discussions and Review</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dirty="0">
              <a:solidFill>
                <a:schemeClr val="bg2"/>
              </a:solidFill>
              <a:latin typeface="Calibri" panose="020F0502020204030204" pitchFamily="34" charset="0"/>
              <a:ea typeface="+mn-ea"/>
              <a:cs typeface="Times New Roman" panose="02020603050405020304" pitchFamily="18" charset="0"/>
            </a:rPr>
            <a:t>)</a:t>
          </a:r>
          <a:endParaRPr lang="en-US" sz="1200" dirty="0">
            <a:solidFill>
              <a:schemeClr val="bg2"/>
            </a:solidFill>
            <a:latin typeface="Tenorite"/>
            <a:ea typeface="+mn-ea"/>
            <a:cs typeface="+mn-cs"/>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a:xfrm>
          <a:off x="1230150" y="1450552"/>
          <a:ext cx="978919" cy="755805"/>
        </a:xfrm>
        <a:prstGeom prst="rect">
          <a:avLst/>
        </a:prstGeom>
      </dgm:spPr>
      <dgm:t>
        <a:bodyPr/>
        <a:lstStyle/>
        <a:p>
          <a:pPr>
            <a:spcAft>
              <a:spcPct val="35000"/>
            </a:spcAft>
            <a:buNone/>
          </a:pPr>
          <a:r>
            <a:rPr lang="en-US" sz="1600" b="1" dirty="0">
              <a:solidFill>
                <a:schemeClr val="bg2"/>
              </a:solidFill>
              <a:latin typeface="Tenorite"/>
              <a:ea typeface="+mn-ea"/>
              <a:cs typeface="+mn-cs"/>
            </a:rPr>
            <a:t>Step 2 </a:t>
          </a:r>
          <a:r>
            <a:rPr lang="en-US" sz="1400" b="0" dirty="0">
              <a:solidFill>
                <a:schemeClr val="bg2"/>
              </a:solidFill>
              <a:latin typeface="Tenorite"/>
              <a:ea typeface="+mn-ea"/>
              <a:cs typeface="+mn-cs"/>
            </a:rPr>
            <a:t>Pri</a:t>
          </a:r>
          <a:r>
            <a:rPr lang="en-US" sz="1400" dirty="0">
              <a:solidFill>
                <a:schemeClr val="bg2"/>
              </a:solidFill>
              <a:latin typeface="Tenorite"/>
              <a:ea typeface="+mn-ea"/>
              <a:cs typeface="+mn-cs"/>
            </a:rPr>
            <a:t>ncipals: Workshop   FY 24 Budget</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January 24, 2023</a:t>
          </a:r>
          <a:endParaRPr lang="en-US" sz="1200" dirty="0">
            <a:solidFill>
              <a:srgbClr val="FF0000"/>
            </a:solidFill>
            <a:latin typeface="Tenorite"/>
            <a:ea typeface="+mn-ea"/>
            <a:cs typeface="+mn-cs"/>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a:xfrm rot="5400000">
          <a:off x="328746" y="1426390"/>
          <a:ext cx="573967" cy="955068"/>
        </a:xfrm>
        <a:prstGeom prst="corner">
          <a:avLst>
            <a:gd name="adj1" fmla="val 16120"/>
            <a:gd name="adj2" fmla="val 16110"/>
          </a:avLst>
        </a:prstGeom>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a:xfrm>
          <a:off x="932491" y="1356077"/>
          <a:ext cx="162687" cy="162687"/>
        </a:xfrm>
        <a:prstGeom prst="triangle">
          <a:avLst>
            <a:gd name="adj" fmla="val 100000"/>
          </a:avLst>
        </a:prstGeom>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a:xfrm rot="5400000">
          <a:off x="1384298" y="1165192"/>
          <a:ext cx="573967" cy="955068"/>
        </a:xfrm>
        <a:prstGeom prst="corner">
          <a:avLst>
            <a:gd name="adj1" fmla="val 16120"/>
            <a:gd name="adj2" fmla="val 16110"/>
          </a:avLst>
        </a:prstGeom>
      </dgm:spPr>
    </dgm:pt>
    <dgm:pt modelId="{E8B40589-00D1-4838-8AD8-123CD845CC3A}" type="pres">
      <dgm:prSet presAssocID="{CBFAD42E-BC13-4677-A698-C8417C853277}" presName="ParentText" presStyleLbl="revTx" presStyleIdx="1" presStyleCnt="7" custScaleX="113532" custLinFactNeighborX="4923">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a:xfrm>
          <a:off x="1988043" y="1094879"/>
          <a:ext cx="162687" cy="162687"/>
        </a:xfrm>
        <a:prstGeom prst="triangle">
          <a:avLst>
            <a:gd name="adj" fmla="val 100000"/>
          </a:avLst>
        </a:prstGeom>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a:xfrm rot="5400000">
          <a:off x="2439850" y="903995"/>
          <a:ext cx="573967" cy="955068"/>
        </a:xfrm>
        <a:prstGeom prst="corner">
          <a:avLst>
            <a:gd name="adj1" fmla="val 16120"/>
            <a:gd name="adj2" fmla="val 16110"/>
          </a:avLst>
        </a:prstGeom>
      </dgm:spPr>
    </dgm:pt>
    <dgm:pt modelId="{A01F39AB-3E94-413F-B395-2CF4CF9063BE}" type="pres">
      <dgm:prSet presAssocID="{CC1B2A00-68A2-416B-8F3C-D16E0AA80116}" presName="ParentText" presStyleLbl="revTx" presStyleIdx="2" presStyleCnt="7" custScaleX="115776" custLinFactNeighborX="7736" custLinFactNeighborY="802">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a:xfrm>
          <a:off x="3043595" y="833682"/>
          <a:ext cx="162687" cy="162687"/>
        </a:xfrm>
        <a:prstGeom prst="triangle">
          <a:avLst>
            <a:gd name="adj" fmla="val 100000"/>
          </a:avLst>
        </a:prstGeom>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a:xfrm rot="5400000">
          <a:off x="3545427" y="594366"/>
          <a:ext cx="573967" cy="955068"/>
        </a:xfrm>
        <a:prstGeom prst="corner">
          <a:avLst>
            <a:gd name="adj1" fmla="val 16120"/>
            <a:gd name="adj2" fmla="val 16110"/>
          </a:avLst>
        </a:prstGeom>
      </dgm:spPr>
    </dgm:pt>
    <dgm:pt modelId="{7607999D-1219-4E19-B4D8-80FBD9B53FC0}" type="pres">
      <dgm:prSet presAssocID="{9BB649CE-74CD-4483-9383-CCF688F359CC}" presName="ParentText" presStyleLbl="revTx" presStyleIdx="3" presStyleCnt="7" custScaleX="107092" custScaleY="112816" custLinFactNeighborX="7919" custLinFactNeighborY="6812">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a:xfrm>
          <a:off x="4149172" y="524052"/>
          <a:ext cx="162687" cy="162687"/>
        </a:xfrm>
        <a:prstGeom prst="triangle">
          <a:avLst>
            <a:gd name="adj" fmla="val 100000"/>
          </a:avLst>
        </a:prstGeom>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a:xfrm rot="5400000">
          <a:off x="4571861" y="333168"/>
          <a:ext cx="573967" cy="955068"/>
        </a:xfrm>
        <a:prstGeom prst="corner">
          <a:avLst>
            <a:gd name="adj1" fmla="val 16120"/>
            <a:gd name="adj2" fmla="val 16110"/>
          </a:avLst>
        </a:prstGeom>
      </dgm:spPr>
    </dgm:pt>
    <dgm:pt modelId="{206A2E6F-C869-44E6-99A4-DF2204F37ADC}" type="pres">
      <dgm:prSet presAssocID="{C8D17AA3-A208-483B-8C96-381C095C31D7}" presName="ParentText" presStyleLbl="revTx" presStyleIdx="4" presStyleCnt="7" custScaleX="105828" custLinFactNeighborX="6267" custLinFactNeighborY="141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a:xfrm>
          <a:off x="5175606" y="262855"/>
          <a:ext cx="162687" cy="162687"/>
        </a:xfrm>
        <a:prstGeom prst="triangle">
          <a:avLst>
            <a:gd name="adj" fmla="val 100000"/>
          </a:avLst>
        </a:prstGeom>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a:xfrm rot="5400000">
          <a:off x="5627642" y="71971"/>
          <a:ext cx="573967" cy="955068"/>
        </a:xfrm>
        <a:prstGeom prst="corner">
          <a:avLst>
            <a:gd name="adj1" fmla="val 16120"/>
            <a:gd name="adj2" fmla="val 16110"/>
          </a:avLst>
        </a:prstGeom>
      </dgm:spPr>
    </dgm:pt>
    <dgm:pt modelId="{4815C9C2-7172-49B5-AAA4-580ECA3DFE29}" type="pres">
      <dgm:prSet presAssocID="{6C3A5691-9935-4850-A7F8-C5616876CEF5}" presName="ParentText" presStyleLbl="revTx" presStyleIdx="5" presStyleCnt="7" custScaleX="106771"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a:xfrm>
          <a:off x="6231387" y="1658"/>
          <a:ext cx="162687" cy="162687"/>
        </a:xfrm>
        <a:prstGeom prst="triangle">
          <a:avLst>
            <a:gd name="adj" fmla="val 100000"/>
          </a:avLst>
        </a:prstGeom>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a:xfrm rot="5400000">
          <a:off x="6662058" y="-189225"/>
          <a:ext cx="573967" cy="955068"/>
        </a:xfrm>
        <a:prstGeom prst="corner">
          <a:avLst>
            <a:gd name="adj1" fmla="val 16120"/>
            <a:gd name="adj2" fmla="val 16110"/>
          </a:avLst>
        </a:prstGeom>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r>
            <a:rPr lang="en-US"/>
            <a:t>Are our school’s priorities (from your strategic plan) reflected in this budget?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r>
            <a:rPr lang="en-US"/>
            <a:t>Are new positions and/or resources included in the budget to address our major priorities? </a:t>
          </a: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r>
            <a:rPr lang="en-US"/>
            <a:t>Do we know (as a team) the plan to support implementation of these priorities beyond the budget (ex. What strategies will be implemented)? </a:t>
          </a:r>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r>
            <a:rPr lang="en-US"/>
            <a:t>What tradeoffs are being made in order to support these priorities?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r>
            <a:rPr lang="en-US"/>
            <a:t> How are district and cluster priorities reflected in our budget? </a:t>
          </a:r>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r>
            <a:rPr lang="en-US"/>
            <a:t>Cluster priorities- what staff, materials, etc. are dedicated to supporting our cluster’s priorities? </a:t>
          </a:r>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r>
            <a:rPr lang="en-US"/>
            <a:t>Signature programs- what staff, materials, etc. are dedicated to supporting our signature program? </a:t>
          </a:r>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dirty="0"/>
            <a:t>Are there positions our school will share with another school, e.g.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71452" y="2120695"/>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36420" y="2522875"/>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sp:txBody>
      <dsp:txXfrm>
        <a:off x="136420" y="2522875"/>
        <a:ext cx="1215226" cy="1065217"/>
      </dsp:txXfrm>
    </dsp:sp>
    <dsp:sp modelId="{BF36F651-9306-4FAE-98A3-35BD65F0CE8C}">
      <dsp:nvSpPr>
        <dsp:cNvPr id="0" name=""/>
        <dsp:cNvSpPr/>
      </dsp:nvSpPr>
      <dsp:spPr>
        <a:xfrm>
          <a:off x="1122358" y="2021596"/>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759127" y="1752568"/>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601698" y="2154749"/>
          <a:ext cx="1379671"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2 </a:t>
          </a:r>
          <a:r>
            <a:rPr lang="en-US" sz="1400" b="0" kern="1200" dirty="0">
              <a:solidFill>
                <a:schemeClr val="bg2"/>
              </a:solidFill>
              <a:latin typeface="Tenorite"/>
              <a:ea typeface="+mn-ea"/>
              <a:cs typeface="+mn-cs"/>
            </a:rPr>
            <a:t>Pri</a:t>
          </a:r>
          <a:r>
            <a:rPr lang="en-US" sz="1400" kern="1200" dirty="0">
              <a:solidFill>
                <a:schemeClr val="bg2"/>
              </a:solidFill>
              <a:latin typeface="Tenorite"/>
              <a:ea typeface="+mn-ea"/>
              <a:cs typeface="+mn-cs"/>
            </a:rPr>
            <a:t>ncipals: Workshop   FY 24 Budget</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January 24, 2023</a:t>
          </a:r>
          <a:endParaRPr lang="en-US" sz="1200" kern="1200" dirty="0">
            <a:solidFill>
              <a:srgbClr val="FF0000"/>
            </a:solidFill>
            <a:latin typeface="Tenorite"/>
            <a:ea typeface="+mn-ea"/>
            <a:cs typeface="+mn-cs"/>
          </a:endParaRPr>
        </a:p>
      </dsp:txBody>
      <dsp:txXfrm>
        <a:off x="1601698" y="2154749"/>
        <a:ext cx="1379671" cy="1065217"/>
      </dsp:txXfrm>
    </dsp:sp>
    <dsp:sp modelId="{CF777F59-7D55-4DCB-9264-A6427EA7C9F7}">
      <dsp:nvSpPr>
        <dsp:cNvPr id="0" name=""/>
        <dsp:cNvSpPr/>
      </dsp:nvSpPr>
      <dsp:spPr>
        <a:xfrm>
          <a:off x="2610033" y="1653470"/>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246802" y="1384441"/>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3109922" y="1795165"/>
          <a:ext cx="140694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3              </a:t>
          </a:r>
          <a:r>
            <a:rPr lang="en-US" sz="1400" kern="1200" dirty="0">
              <a:solidFill>
                <a:schemeClr val="bg2"/>
              </a:solidFill>
              <a:latin typeface="Tenorite"/>
              <a:ea typeface="+mn-ea"/>
              <a:cs typeface="+mn-cs"/>
            </a:rPr>
            <a:t>GO Team Initial Budget Session: Allocation</a:t>
          </a:r>
        </a:p>
        <a:p>
          <a:pPr marL="0" lvl="0" indent="0" algn="l" defTabSz="711200" rtl="0">
            <a:lnSpc>
              <a:spcPct val="90000"/>
            </a:lnSpc>
            <a:spcBef>
              <a:spcPct val="0"/>
            </a:spcBef>
            <a:spcAft>
              <a:spcPct val="35000"/>
            </a:spcAft>
            <a:buNone/>
          </a:pPr>
          <a:r>
            <a:rPr lang="en-US" sz="1200" kern="1200" dirty="0">
              <a:solidFill>
                <a:srgbClr val="FF0000"/>
              </a:solidFill>
              <a:latin typeface="Tenorite"/>
              <a:ea typeface="+mn-ea"/>
              <a:cs typeface="+mn-cs"/>
            </a:rPr>
            <a:t>January 24 – </a:t>
          </a:r>
          <a:r>
            <a:rPr lang="en-US" sz="1200" kern="1200" dirty="0">
              <a:solidFill>
                <a:srgbClr val="FF0000"/>
              </a:solidFill>
              <a:latin typeface="Calibri"/>
              <a:ea typeface="+mn-ea"/>
              <a:cs typeface="+mn-cs"/>
            </a:rPr>
            <a:t>early February </a:t>
          </a:r>
          <a:endParaRPr lang="en-US" sz="1200" kern="1200" dirty="0">
            <a:solidFill>
              <a:srgbClr val="FF0000"/>
            </a:solidFill>
            <a:latin typeface="Tenorite"/>
            <a:ea typeface="+mn-ea"/>
            <a:cs typeface="+mn-cs"/>
          </a:endParaRPr>
        </a:p>
      </dsp:txBody>
      <dsp:txXfrm>
        <a:off x="3109922" y="1795165"/>
        <a:ext cx="1406940" cy="1065217"/>
      </dsp:txXfrm>
    </dsp:sp>
    <dsp:sp modelId="{0B6A4153-48F2-495A-8F36-EF367C3A1F65}">
      <dsp:nvSpPr>
        <dsp:cNvPr id="0" name=""/>
        <dsp:cNvSpPr/>
      </dsp:nvSpPr>
      <dsp:spPr>
        <a:xfrm>
          <a:off x="4097708" y="1285343"/>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734476" y="948056"/>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652586" y="1354540"/>
          <a:ext cx="1301410" cy="12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4         </a:t>
          </a:r>
          <a:r>
            <a:rPr lang="en-US" sz="1400" kern="1200" dirty="0">
              <a:solidFill>
                <a:schemeClr val="bg2"/>
              </a:solidFill>
              <a:latin typeface="Tenorite"/>
              <a:ea typeface="+mn-ea"/>
              <a:cs typeface="+mn-cs"/>
            </a:rPr>
            <a:t> Principals: Associate Supt. Discussions and Review</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kern="1200" dirty="0">
              <a:solidFill>
                <a:schemeClr val="bg2"/>
              </a:solidFill>
              <a:latin typeface="Calibri" panose="020F0502020204030204" pitchFamily="34" charset="0"/>
              <a:ea typeface="+mn-ea"/>
              <a:cs typeface="Times New Roman" panose="02020603050405020304" pitchFamily="18" charset="0"/>
            </a:rPr>
            <a:t>)</a:t>
          </a:r>
          <a:endParaRPr lang="en-US" sz="1200" kern="1200" dirty="0">
            <a:solidFill>
              <a:schemeClr val="bg2"/>
            </a:solidFill>
            <a:latin typeface="Tenorite"/>
            <a:ea typeface="+mn-ea"/>
            <a:cs typeface="+mn-cs"/>
          </a:endParaRPr>
        </a:p>
      </dsp:txBody>
      <dsp:txXfrm>
        <a:off x="4652586" y="1354540"/>
        <a:ext cx="1301410" cy="1201735"/>
      </dsp:txXfrm>
    </dsp:sp>
    <dsp:sp modelId="{14D6D005-BE49-4BAB-95C3-4B8C975E012F}">
      <dsp:nvSpPr>
        <dsp:cNvPr id="0" name=""/>
        <dsp:cNvSpPr/>
      </dsp:nvSpPr>
      <dsp:spPr>
        <a:xfrm>
          <a:off x="5585383" y="848957"/>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6222151" y="579929"/>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6127866" y="997204"/>
          <a:ext cx="128605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marL="0" lvl="0" indent="0" algn="l" defTabSz="711200">
            <a:lnSpc>
              <a:spcPct val="100000"/>
            </a:lnSpc>
            <a:spcBef>
              <a:spcPct val="0"/>
            </a:spcBef>
            <a:spcAft>
              <a:spcPts val="0"/>
            </a:spcAft>
            <a:buNone/>
          </a:pPr>
          <a:r>
            <a:rPr lang="en-US" sz="1400" kern="1200" dirty="0">
              <a:solidFill>
                <a:srgbClr val="44546A"/>
              </a:solidFill>
              <a:latin typeface="Tenorite"/>
              <a:ea typeface="+mn-ea"/>
              <a:cs typeface="+mn-cs"/>
            </a:rPr>
            <a:t>GO Team Feedback Session: Draft Budget Presented &amp; Discussed </a:t>
          </a:r>
        </a:p>
        <a:p>
          <a:pPr marL="0" lvl="0" indent="0" algn="l" defTabSz="711200">
            <a:lnSpc>
              <a:spcPct val="100000"/>
            </a:lnSpc>
            <a:spcBef>
              <a:spcPct val="0"/>
            </a:spcBef>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sp:txBody>
      <dsp:txXfrm>
        <a:off x="6127866" y="997204"/>
        <a:ext cx="1286050" cy="1065217"/>
      </dsp:txXfrm>
    </dsp:sp>
    <dsp:sp modelId="{83CE1626-AB3F-41DF-AF17-CD304E816755}">
      <dsp:nvSpPr>
        <dsp:cNvPr id="0" name=""/>
        <dsp:cNvSpPr/>
      </dsp:nvSpPr>
      <dsp:spPr>
        <a:xfrm>
          <a:off x="7073058" y="480831"/>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709826" y="211802"/>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628696" y="613120"/>
          <a:ext cx="1297509"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6               </a:t>
          </a:r>
          <a:r>
            <a:rPr lang="en-US" sz="1400" b="0" kern="1200" dirty="0">
              <a:solidFill>
                <a:schemeClr val="bg2"/>
              </a:solidFill>
              <a:latin typeface="Tenorite"/>
              <a:ea typeface="+mn-ea"/>
              <a:cs typeface="+mn-cs"/>
            </a:rPr>
            <a:t>Principals:</a:t>
          </a:r>
          <a:r>
            <a:rPr lang="en-US" sz="1600" b="1" kern="1200" dirty="0">
              <a:solidFill>
                <a:schemeClr val="bg2"/>
              </a:solidFill>
              <a:latin typeface="Tenorite"/>
              <a:ea typeface="+mn-ea"/>
              <a:cs typeface="+mn-cs"/>
            </a:rPr>
            <a:t> </a:t>
          </a:r>
          <a:r>
            <a:rPr lang="en-US" sz="1400" b="0" kern="1200" dirty="0">
              <a:solidFill>
                <a:schemeClr val="bg2"/>
              </a:solidFill>
              <a:latin typeface="Tenorite"/>
              <a:ea typeface="+mn-ea"/>
              <a:cs typeface="+mn-cs"/>
            </a:rPr>
            <a:t>HR Staffing Conferences Begin</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kern="1200" dirty="0">
            <a:solidFill>
              <a:srgbClr val="FF0000"/>
            </a:solidFill>
            <a:latin typeface="Tenorite"/>
            <a:ea typeface="+mn-ea"/>
            <a:cs typeface="+mn-cs"/>
          </a:endParaRPr>
        </a:p>
      </dsp:txBody>
      <dsp:txXfrm>
        <a:off x="7628696" y="613120"/>
        <a:ext cx="1297509" cy="1065217"/>
      </dsp:txXfrm>
    </dsp:sp>
    <dsp:sp modelId="{8A8BDF46-5CD7-4385-AD19-1595B30DFB05}">
      <dsp:nvSpPr>
        <dsp:cNvPr id="0" name=""/>
        <dsp:cNvSpPr/>
      </dsp:nvSpPr>
      <dsp:spPr>
        <a:xfrm>
          <a:off x="8560733" y="112704"/>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9197501" y="-156323"/>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9048372" y="272029"/>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7      </a:t>
          </a:r>
          <a:r>
            <a:rPr lang="en-US" sz="1400" kern="1200" dirty="0">
              <a:solidFill>
                <a:schemeClr val="bg2"/>
              </a:solidFill>
              <a:latin typeface="Tenorite"/>
              <a:ea typeface="+mn-ea"/>
              <a:cs typeface="+mn-cs"/>
            </a:rPr>
            <a:t>GO Team Final Budget Approval Meeting</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Budgets Approved by  March 17 </a:t>
          </a:r>
          <a:endParaRPr lang="en-US" sz="1200" b="1" kern="1200" dirty="0">
            <a:solidFill>
              <a:srgbClr val="FF0000"/>
            </a:solidFill>
            <a:latin typeface="Tenorite"/>
            <a:ea typeface="+mn-ea"/>
            <a:cs typeface="+mn-cs"/>
          </a:endParaRPr>
        </a:p>
      </dsp:txBody>
      <dsp:txXfrm>
        <a:off x="9048372" y="272029"/>
        <a:ext cx="1215226" cy="1065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Are new positions and/or resources included in the budget to address our major priorities? </a:t>
          </a:r>
        </a:p>
        <a:p>
          <a:pPr marL="171450" lvl="1" indent="-171450" algn="l" defTabSz="711200">
            <a:lnSpc>
              <a:spcPct val="90000"/>
            </a:lnSpc>
            <a:spcBef>
              <a:spcPct val="0"/>
            </a:spcBef>
            <a:spcAft>
              <a:spcPct val="15000"/>
            </a:spcAft>
            <a:buChar char="•"/>
          </a:pPr>
          <a:r>
            <a:rPr lang="en-US" sz="1600" kern="1200"/>
            <a:t>Do we know (as a team) the plan to support implementation of these priorities beyond the budget (ex. What strategies will be implemented)? </a:t>
          </a:r>
        </a:p>
        <a:p>
          <a:pPr marL="171450" lvl="1" indent="-171450" algn="l" defTabSz="711200">
            <a:lnSpc>
              <a:spcPct val="90000"/>
            </a:lnSpc>
            <a:spcBef>
              <a:spcPct val="0"/>
            </a:spcBef>
            <a:spcAft>
              <a:spcPct val="15000"/>
            </a:spcAft>
            <a:buChar char="•"/>
          </a:pPr>
          <a:r>
            <a:rPr lang="en-US" sz="1600" kern="1200"/>
            <a:t>What tradeoffs are being made in order to support these priorities?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Are our school’s priorities (from your strategic plan) reflected in this budget? </a:t>
          </a:r>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Cluster priorities- what staff, materials, etc. are dedicated to supporting our cluster’s priorities? </a:t>
          </a:r>
        </a:p>
        <a:p>
          <a:pPr marL="171450" lvl="1" indent="-171450" algn="l" defTabSz="711200">
            <a:lnSpc>
              <a:spcPct val="90000"/>
            </a:lnSpc>
            <a:spcBef>
              <a:spcPct val="0"/>
            </a:spcBef>
            <a:spcAft>
              <a:spcPct val="15000"/>
            </a:spcAft>
            <a:buChar char="•"/>
          </a:pPr>
          <a:r>
            <a:rPr lang="en-US" sz="1600" kern="1200"/>
            <a:t>Signature programs- what staff, materials, etc. are dedicated to supporting our signature program? </a:t>
          </a:r>
        </a:p>
        <a:p>
          <a:pPr marL="171450" lvl="1" indent="-171450" algn="l" defTabSz="711200">
            <a:lnSpc>
              <a:spcPct val="90000"/>
            </a:lnSpc>
            <a:spcBef>
              <a:spcPct val="0"/>
            </a:spcBef>
            <a:spcAft>
              <a:spcPct val="15000"/>
            </a:spcAft>
            <a:buChar char="•"/>
          </a:pPr>
          <a:r>
            <a:rPr lang="en-US" sz="1600" kern="1200" dirty="0"/>
            <a:t>Are there positions our school will share with another school, e.g.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 How are district and cluster priorities reflected in our budget? </a:t>
          </a:r>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599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2388221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3847990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137880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182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85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32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480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3053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7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747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08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221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06490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069267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5291570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277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28828292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032586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4983223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6923246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97063100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01050474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8951641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20129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5915469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81793848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7626849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835836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77428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140766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847151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86056881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4528412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403572"/>
      </p:ext>
    </p:extLst>
  </p:cSld>
  <p:clrMapOvr>
    <a:masterClrMapping/>
  </p:clrMapOvr>
  <p:transition spd="slow">
    <p:check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510272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1042158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32573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238843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391728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9449914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61787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892594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0846738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109144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0497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38902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7281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5" r:id="rId2"/>
    <p:sldLayoutId id="2147483693" r:id="rId3"/>
    <p:sldLayoutId id="2147483671" r:id="rId4"/>
    <p:sldLayoutId id="2147483672" r:id="rId5"/>
    <p:sldLayoutId id="2147483673" r:id="rId6"/>
    <p:sldLayoutId id="2147483684" r:id="rId7"/>
    <p:sldLayoutId id="2147483675" r:id="rId8"/>
    <p:sldLayoutId id="2147483676" r:id="rId9"/>
    <p:sldLayoutId id="2147483677" r:id="rId10"/>
    <p:sldLayoutId id="2147483685" r:id="rId11"/>
    <p:sldLayoutId id="2147483688" r:id="rId12"/>
    <p:sldLayoutId id="2147483692" r:id="rId13"/>
    <p:sldLayoutId id="2147483682" r:id="rId14"/>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37399731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94912440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a:lstStyle/>
          <a:p>
            <a:r>
              <a:rPr lang="en-US" dirty="0"/>
              <a:t>FY24 Budget Approval Meeting</a:t>
            </a:r>
          </a:p>
        </p:txBody>
      </p:sp>
      <p:pic>
        <p:nvPicPr>
          <p:cNvPr id="7" name="Picture 6" descr="Logo, company name&#10;&#10;Description automatically generated">
            <a:extLst>
              <a:ext uri="{FF2B5EF4-FFF2-40B4-BE49-F238E27FC236}">
                <a16:creationId xmlns:a16="http://schemas.microsoft.com/office/drawing/2014/main" id="{0D519ED8-8D42-61A4-59B0-74E735F5F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50161"/>
            <a:ext cx="3366392" cy="1669556"/>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{21E4AEA4-8DFA-4A89-87EB-49C32662AFE0}</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a:t>
                      </a:r>
                      <a:r>
                        <a:rPr lang="en-US" sz="1100" b="0" i="1" baseline="0" dirty="0">
                          <a:solidFill>
                            <a:srgbClr val="FF0000"/>
                          </a:solidFill>
                        </a:rPr>
                        <a:t>(example-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black"/>
                </a:solidFill>
                <a:effectLst/>
                <a:uLnTx/>
                <a:uFillTx/>
                <a:latin typeface="Century Schoolbook" panose="02040604050505020304"/>
                <a:ea typeface="+mn-ea"/>
                <a:cs typeface="+mn-cs"/>
              </a:rPr>
              <a:t>FY24 Strategic Plan Break-out</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Tree>
    <p:extLst>
      <p:ext uri="{BB962C8B-B14F-4D97-AF65-F5344CB8AC3E}">
        <p14:creationId xmlns:p14="http://schemas.microsoft.com/office/powerpoint/2010/main" val="2030738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{7DF18680-E054-41AD-8BC1-D1AEF772440D}</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FY24 CARES Allocation $(Insert Amount Here)___</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Tree>
    <p:extLst>
      <p:ext uri="{BB962C8B-B14F-4D97-AF65-F5344CB8AC3E}">
        <p14:creationId xmlns:p14="http://schemas.microsoft.com/office/powerpoint/2010/main" val="909445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08719"/>
            <a:ext cx="8772524"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FY24 Title I Family Engagement Funds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$___(Insert Amount Here)___</a:t>
            </a:r>
            <a:endParaRPr kumimoji="0" lang="en-US" sz="1800" b="0" i="0" u="none" strike="noStrike" kern="1200" cap="none" spc="0" normalizeH="0" baseline="0" noProof="0" dirty="0">
              <a:ln>
                <a:noFill/>
              </a:ln>
              <a:solidFill>
                <a:prstClr val="black"/>
              </a:solidFill>
              <a:effectLst/>
              <a:uLnTx/>
              <a:uFillTx/>
              <a:latin typeface="Sabon Next LT"/>
              <a:ea typeface="+mn-ea"/>
              <a:cs typeface="+mn-cs"/>
            </a:endParaRP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Tree>
    <p:extLst>
      <p:ext uri="{BB962C8B-B14F-4D97-AF65-F5344CB8AC3E}">
        <p14:creationId xmlns:p14="http://schemas.microsoft.com/office/powerpoint/2010/main" val="48368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a:t>Staffing Conference Changes</a:t>
            </a:r>
            <a:endParaRPr lang="en-US" dirty="0"/>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2846659"/>
          </a:xfrm>
        </p:spPr>
        <p:txBody>
          <a:bodyPr/>
          <a:lstStyle/>
          <a:p>
            <a:r>
              <a:rPr lang="en-US" sz="2400"/>
              <a:t>There </a:t>
            </a:r>
            <a:r>
              <a:rPr lang="en-US" sz="2400">
                <a:highlight>
                  <a:srgbClr val="FFFF00"/>
                </a:highlight>
              </a:rPr>
              <a:t>were/were not </a:t>
            </a:r>
            <a:r>
              <a:rPr lang="en-US" sz="2400"/>
              <a:t>any changes made to the draft budget we discussed at our last meeting. </a:t>
            </a:r>
          </a:p>
          <a:p>
            <a:r>
              <a:rPr lang="en-US" sz="2400"/>
              <a:t>These changes reflect an allocation change of </a:t>
            </a:r>
            <a:r>
              <a:rPr lang="en-US" sz="2400">
                <a:highlight>
                  <a:srgbClr val="FFFF00"/>
                </a:highlight>
              </a:rPr>
              <a:t>+/- $xxxx.xx.</a:t>
            </a:r>
            <a:endParaRPr lang="en-US" sz="2400" dirty="0">
              <a:highlight>
                <a:srgbClr val="FFFF00"/>
              </a:highlight>
            </a:endParaRP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13</a:t>
            </a:fld>
            <a:endParaRPr lang="en-US" dirty="0"/>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p:pic>
      <p:sp>
        <p:nvSpPr>
          <p:cNvPr id="2" name="TextBox 1">
            <a:extLst>
              <a:ext uri="{FF2B5EF4-FFF2-40B4-BE49-F238E27FC236}">
                <a16:creationId xmlns:a16="http://schemas.microsoft.com/office/drawing/2014/main" id="{70252EB7-4C52-E872-4D62-6A1FB8E3A791}"/>
              </a:ext>
            </a:extLst>
          </p:cNvPr>
          <p:cNvSpPr txBox="1"/>
          <p:nvPr/>
        </p:nvSpPr>
        <p:spPr>
          <a:xfrm>
            <a:off x="6511895" y="452927"/>
            <a:ext cx="3349952" cy="3139321"/>
          </a:xfrm>
          <a:prstGeom prst="rect">
            <a:avLst/>
          </a:prstGeom>
          <a:solidFill>
            <a:schemeClr val="accent5"/>
          </a:solidFill>
          <a:ln w="57150">
            <a:solidFill>
              <a:schemeClr val="accent1"/>
            </a:solidFill>
          </a:ln>
        </p:spPr>
        <p:txBody>
          <a:bodyPr wrap="square" rtlCol="0">
            <a:spAutoFit/>
          </a:bodyPr>
          <a:lstStyle/>
          <a:p>
            <a:r>
              <a:rPr lang="en-US" b="1" u="sng" dirty="0"/>
              <a:t>Principals</a:t>
            </a:r>
            <a:r>
              <a:rPr lang="en-US" i="1" dirty="0"/>
              <a:t> –indicate on this slide if there were any changes made to your budget proposal at your staffing conference.  If there were no changes, please just cover the </a:t>
            </a:r>
            <a:r>
              <a:rPr lang="en-US" b="1" dirty="0"/>
              <a:t>Budget by Function</a:t>
            </a:r>
            <a:r>
              <a:rPr lang="en-US" dirty="0"/>
              <a:t> </a:t>
            </a:r>
            <a:r>
              <a:rPr lang="en-US" i="1" dirty="0"/>
              <a:t>on slides 7 &amp; 8 as a quick summary for your GO Team.  If there were changes, please summarize for your team and then discuss the </a:t>
            </a:r>
            <a:r>
              <a:rPr lang="en-US" b="1" dirty="0">
                <a:solidFill>
                  <a:schemeClr val="accent4"/>
                </a:solidFill>
              </a:rPr>
              <a:t>NEW</a:t>
            </a:r>
            <a:r>
              <a:rPr lang="en-US" i="1" dirty="0"/>
              <a:t> </a:t>
            </a:r>
            <a:r>
              <a:rPr lang="en-US" b="1" dirty="0"/>
              <a:t>Budget by Function</a:t>
            </a:r>
            <a:r>
              <a:rPr lang="en-US" dirty="0"/>
              <a:t> </a:t>
            </a:r>
            <a:r>
              <a:rPr lang="en-US" i="1" dirty="0"/>
              <a:t>values</a:t>
            </a:r>
            <a:r>
              <a:rPr lang="en-US" dirty="0"/>
              <a:t>.</a:t>
            </a:r>
            <a:endParaRPr lang="en-US" i="1" dirty="0"/>
          </a:p>
        </p:txBody>
      </p:sp>
    </p:spTree>
    <p:extLst>
      <p:ext uri="{BB962C8B-B14F-4D97-AF65-F5344CB8AC3E}">
        <p14:creationId xmlns:p14="http://schemas.microsoft.com/office/powerpoint/2010/main" val="3012005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486159" y="412939"/>
            <a:ext cx="8555992" cy="610863"/>
          </a:xfrm>
        </p:spPr>
        <p:txBody>
          <a:bodyPr>
            <a:normAutofit/>
          </a:bodyPr>
          <a:lstStyle/>
          <a:p>
            <a:r>
              <a:rPr lang="en-US" dirty="0">
                <a:solidFill>
                  <a:schemeClr val="tx2"/>
                </a:solidFill>
              </a:rPr>
              <a:t>Summary of Changes</a:t>
            </a: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14</a:t>
            </a:fld>
            <a:endParaRPr lang="en-US" dirty="0"/>
          </a:p>
        </p:txBody>
      </p:sp>
      <p:sp>
        <p:nvSpPr>
          <p:cNvPr id="3" name="Date Placeholder 2">
            <a:extLst>
              <a:ext uri="{FF2B5EF4-FFF2-40B4-BE49-F238E27FC236}">
                <a16:creationId xmlns:a16="http://schemas.microsoft.com/office/drawing/2014/main" id="{4D5B7634-ADBA-124F-B8CA-431F07F18D44}"/>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3, 2023</a:t>
            </a:fld>
            <a:endParaRPr lang="en-US" dirty="0"/>
          </a:p>
        </p:txBody>
      </p:sp>
      <p:graphicFrame>
        <p:nvGraphicFramePr>
          <p:cNvPr id="26" name="Table 26">
            <a:extLst>
              <a:ext uri="{FF2B5EF4-FFF2-40B4-BE49-F238E27FC236}">
                <a16:creationId xmlns:a16="http://schemas.microsoft.com/office/drawing/2014/main" id="{B96184F6-836E-6E70-0F9E-86E879C57E15}"/>
              </a:ext>
            </a:extLst>
          </p:cNvPr>
          <p:cNvGraphicFramePr>
            <a:graphicFrameLocks noGrp="1"/>
          </p:cNvGraphicFramePr>
          <p:nvPr>
            <p:extLst>
              <p:ext uri="{D42A27DB-BD31-4B8C-83A1-F6EECF244321}">
                <p14:modId xmlns:p14="http://schemas.microsoft.com/office/powerpoint/2010/main" val="4042001373"/>
              </p:ext>
            </p:extLst>
          </p:nvPr>
        </p:nvGraphicFramePr>
        <p:xfrm>
          <a:off x="486159" y="1954229"/>
          <a:ext cx="10272996" cy="3447564"/>
        </p:xfrm>
        <a:graphic>
          <a:graphicData uri="http://schemas.openxmlformats.org/drawingml/2006/table">
            <a:tbl>
              <a:tblPr firstRow="1" bandRow="1">
                <a:tableStyleId>{073A0DAA-6AF3-43AB-8588-CEC1D06C72B9}</a:tableStyleId>
              </a:tblPr>
              <a:tblGrid>
                <a:gridCol w="5136498">
                  <a:extLst>
                    <a:ext uri="{9D8B030D-6E8A-4147-A177-3AD203B41FA5}">
                      <a16:colId xmlns:a16="http://schemas.microsoft.com/office/drawing/2014/main" val="315162181"/>
                    </a:ext>
                  </a:extLst>
                </a:gridCol>
                <a:gridCol w="5136498">
                  <a:extLst>
                    <a:ext uri="{9D8B030D-6E8A-4147-A177-3AD203B41FA5}">
                      <a16:colId xmlns:a16="http://schemas.microsoft.com/office/drawing/2014/main" val="2319497927"/>
                    </a:ext>
                  </a:extLst>
                </a:gridCol>
              </a:tblGrid>
              <a:tr h="574594">
                <a:tc>
                  <a:txBody>
                    <a:bodyPr/>
                    <a:lstStyle/>
                    <a:p>
                      <a:pPr algn="ctr"/>
                      <a:r>
                        <a:rPr lang="en-US" sz="2000" dirty="0"/>
                        <a:t>Change at Staffing Conference</a:t>
                      </a:r>
                    </a:p>
                  </a:txBody>
                  <a:tcPr anchor="ctr"/>
                </a:tc>
                <a:tc>
                  <a:txBody>
                    <a:bodyPr/>
                    <a:lstStyle/>
                    <a:p>
                      <a:pPr algn="ctr"/>
                      <a:r>
                        <a:rPr lang="en-US" sz="2000" dirty="0"/>
                        <a:t>Impact to Proposed Budget</a:t>
                      </a:r>
                    </a:p>
                  </a:txBody>
                  <a:tcPr anchor="ctr"/>
                </a:tc>
                <a:extLst>
                  <a:ext uri="{0D108BD9-81ED-4DB2-BD59-A6C34878D82A}">
                    <a16:rowId xmlns:a16="http://schemas.microsoft.com/office/drawing/2014/main" val="1636317800"/>
                  </a:ext>
                </a:extLst>
              </a:tr>
              <a:tr h="574594">
                <a:tc>
                  <a:txBody>
                    <a:bodyPr/>
                    <a:lstStyle/>
                    <a:p>
                      <a:endParaRPr lang="en-US" dirty="0">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400216019"/>
                  </a:ext>
                </a:extLst>
              </a:tr>
              <a:tr h="574594">
                <a:tc>
                  <a:txBody>
                    <a:bodyPr/>
                    <a:lstStyle/>
                    <a:p>
                      <a:endParaRPr lang="en-US" dirty="0">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2776471190"/>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382406536"/>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957636386"/>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999313731"/>
                  </a:ext>
                </a:extLst>
              </a:tr>
            </a:tbl>
          </a:graphicData>
        </a:graphic>
      </p:graphicFrame>
    </p:spTree>
    <p:extLst>
      <p:ext uri="{BB962C8B-B14F-4D97-AF65-F5344CB8AC3E}">
        <p14:creationId xmlns:p14="http://schemas.microsoft.com/office/powerpoint/2010/main" val="1664250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2DA7872-4A8F-005E-ECC6-9AEEC1D8EAED}"/>
              </a:ext>
            </a:extLst>
          </p:cNvPr>
          <p:cNvSpPr txBox="1">
            <a:spLocks/>
          </p:cNvSpPr>
          <p:nvPr/>
        </p:nvSpPr>
        <p:spPr>
          <a:xfrm>
            <a:off x="1981200" y="209419"/>
            <a:ext cx="8229600" cy="809756"/>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dirty="0">
                <a:ln>
                  <a:noFill/>
                </a:ln>
                <a:solidFill>
                  <a:sysClr val="windowText" lastClr="000000"/>
                </a:solidFill>
                <a:effectLst/>
                <a:uLnTx/>
                <a:uFillTx/>
                <a:latin typeface="Calibri"/>
                <a:ea typeface="+mj-ea"/>
                <a:cs typeface="+mj-cs"/>
              </a:rPr>
              <a:t>*Based on Current Allocation of School Budget</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19" name="Picture 18">
            <a:extLst>
              <a:ext uri="{FF2B5EF4-FFF2-40B4-BE49-F238E27FC236}">
                <a16:creationId xmlns:a16="http://schemas.microsoft.com/office/drawing/2014/main" id="{54F0CD6D-2B82-13CE-FF7E-4A70E9ABAEB6}"/>
              </a:ext>
            </a:extLst>
          </p:cNvPr>
          <p:cNvPicPr>
            <a:picLocks noChangeAspect="1"/>
          </p:cNvPicPr>
          <p:nvPr/>
        </p:nvPicPr>
        <p:blipFill>
          <a:blip r:embed="rId2"/>
          <a:stretch>
            <a:fillRect/>
          </a:stretch>
        </p:blipFill>
        <p:spPr>
          <a:xfrm>
            <a:off x="3390899" y="1183720"/>
            <a:ext cx="5907685" cy="5417236"/>
          </a:xfrm>
          <a:prstGeom prst="rect">
            <a:avLst/>
          </a:prstGeom>
        </p:spPr>
      </p:pic>
      <p:sp>
        <p:nvSpPr>
          <p:cNvPr id="20" name="TextBox 19">
            <a:extLst>
              <a:ext uri="{FF2B5EF4-FFF2-40B4-BE49-F238E27FC236}">
                <a16:creationId xmlns:a16="http://schemas.microsoft.com/office/drawing/2014/main" id="{7D37449B-76FE-A736-C296-917C4B086624}"/>
              </a:ext>
            </a:extLst>
          </p:cNvPr>
          <p:cNvSpPr txBox="1"/>
          <p:nvPr/>
        </p:nvSpPr>
        <p:spPr>
          <a:xfrm rot="20379626">
            <a:off x="4763218" y="2921167"/>
            <a:ext cx="3163045"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D47B22"/>
                  </a:solidFill>
                  <a:prstDash val="solid"/>
                </a:ln>
                <a:solidFill>
                  <a:srgbClr val="D47B22">
                    <a:lumMod val="40000"/>
                    <a:lumOff val="60000"/>
                  </a:srgbClr>
                </a:solidFill>
                <a:effectLst/>
                <a:uLnTx/>
                <a:uFillTx/>
                <a:latin typeface="Sabon Next LT"/>
                <a:ea typeface="+mn-ea"/>
                <a:cs typeface="+mn-cs"/>
              </a:rPr>
              <a:t>Example</a:t>
            </a:r>
          </a:p>
        </p:txBody>
      </p:sp>
    </p:spTree>
    <p:extLst>
      <p:ext uri="{BB962C8B-B14F-4D97-AF65-F5344CB8AC3E}">
        <p14:creationId xmlns:p14="http://schemas.microsoft.com/office/powerpoint/2010/main" val="119975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FFD8E1-3F10-FA5A-EF5F-755AA6BE4902}"/>
              </a:ext>
            </a:extLst>
          </p:cNvPr>
          <p:cNvSpPr>
            <a:spLocks noGrp="1"/>
          </p:cNvSpPr>
          <p:nvPr>
            <p:ph type="sldNum" sz="quarter" idx="16"/>
          </p:nvPr>
        </p:nvSpPr>
        <p:spPr/>
        <p:txBody>
          <a:bodyPr/>
          <a:lstStyle/>
          <a:p>
            <a:fld id="{294A09A9-5501-47C1-A89A-A340965A2BE2}" type="slidenum">
              <a:rPr lang="en-US" smtClean="0"/>
              <a:pPr/>
              <a:t>16</a:t>
            </a:fld>
            <a:endParaRPr lang="en-US" dirty="0">
              <a:latin typeface="+mn-lt"/>
            </a:endParaRPr>
          </a:p>
        </p:txBody>
      </p:sp>
      <p:graphicFrame>
        <p:nvGraphicFramePr>
          <p:cNvPr id="6" name="Chart 5">
            <a:extLst>
              <a:ext uri="{FF2B5EF4-FFF2-40B4-BE49-F238E27FC236}">
                <a16:creationId xmlns:a16="http://schemas.microsoft.com/office/drawing/2014/main" id="{3AB01211-778A-1E70-7C67-537EC937AA73}"/>
              </a:ext>
            </a:extLst>
          </p:cNvPr>
          <p:cNvGraphicFramePr>
            <a:graphicFrameLocks/>
          </p:cNvGraphicFramePr>
          <p:nvPr>
            <p:extLst>
              <p:ext uri="{D42A27DB-BD31-4B8C-83A1-F6EECF244321}">
                <p14:modId xmlns:p14="http://schemas.microsoft.com/office/powerpoint/2010/main" val="3438351771"/>
              </p:ext>
            </p:extLst>
          </p:nvPr>
        </p:nvGraphicFramePr>
        <p:xfrm>
          <a:off x="2367296" y="1206796"/>
          <a:ext cx="6964325" cy="49760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6E14110-2D86-8799-8DD2-F879DB1B6D96}"/>
              </a:ext>
            </a:extLst>
          </p:cNvPr>
          <p:cNvSpPr txBox="1"/>
          <p:nvPr/>
        </p:nvSpPr>
        <p:spPr>
          <a:xfrm rot="20379626">
            <a:off x="4145786" y="2913167"/>
            <a:ext cx="3163045"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22225">
                  <a:solidFill>
                    <a:srgbClr val="D47B22"/>
                  </a:solidFill>
                  <a:prstDash val="solid"/>
                </a:ln>
                <a:solidFill>
                  <a:srgbClr val="D47B22">
                    <a:lumMod val="40000"/>
                    <a:lumOff val="60000"/>
                  </a:srgbClr>
                </a:solidFill>
                <a:effectLst/>
                <a:uLnTx/>
                <a:uFillTx/>
                <a:latin typeface="Sabon Next LT"/>
                <a:ea typeface="+mn-ea"/>
                <a:cs typeface="+mn-cs"/>
              </a:rPr>
              <a:t>Example</a:t>
            </a:r>
          </a:p>
        </p:txBody>
      </p:sp>
      <p:sp>
        <p:nvSpPr>
          <p:cNvPr id="8" name="Title 1">
            <a:extLst>
              <a:ext uri="{FF2B5EF4-FFF2-40B4-BE49-F238E27FC236}">
                <a16:creationId xmlns:a16="http://schemas.microsoft.com/office/drawing/2014/main" id="{D435A632-1786-C77A-185A-F8975B228EC3}"/>
              </a:ext>
            </a:extLst>
          </p:cNvPr>
          <p:cNvSpPr txBox="1">
            <a:spLocks/>
          </p:cNvSpPr>
          <p:nvPr/>
        </p:nvSpPr>
        <p:spPr>
          <a:xfrm>
            <a:off x="1952625" y="3382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spTree>
    <p:extLst>
      <p:ext uri="{BB962C8B-B14F-4D97-AF65-F5344CB8AC3E}">
        <p14:creationId xmlns:p14="http://schemas.microsoft.com/office/powerpoint/2010/main" val="1252646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Discussion of reserve and Holdback funds</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3316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{93296810-A885-4BE3-A3E7-6D5BEEA58F35}</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6832"/>
            <a:ext cx="8772524" cy="92333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Plan for FY24 Leveling Reserve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$__(Insert Amount Here)___</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Tree>
    <p:extLst>
      <p:ext uri="{BB962C8B-B14F-4D97-AF65-F5344CB8AC3E}">
        <p14:creationId xmlns:p14="http://schemas.microsoft.com/office/powerpoint/2010/main" val="2771567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FY24 Title I Holdback $___(Insert Amount Here)___ </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Tree>
    <p:extLst>
      <p:ext uri="{BB962C8B-B14F-4D97-AF65-F5344CB8AC3E}">
        <p14:creationId xmlns:p14="http://schemas.microsoft.com/office/powerpoint/2010/main" val="56491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a:t>Questions for the GO Team to Consider and Discuss</a:t>
            </a:r>
          </a:p>
        </p:txBody>
      </p:sp>
      <p:sp>
        <p:nvSpPr>
          <p:cNvPr id="2" name="Slide Number Placeholder 1"/>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20</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294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1587865" y="1980844"/>
            <a:ext cx="5829885" cy="3289971"/>
          </a:xfrm>
        </p:spPr>
        <p:txBody>
          <a:bodyPr>
            <a:noAutofit/>
          </a:bodyPr>
          <a:lstStyle/>
          <a:p>
            <a:r>
              <a:rPr lang="en-US" sz="3000" dirty="0">
                <a:solidFill>
                  <a:schemeClr val="bg2"/>
                </a:solidFill>
                <a:latin typeface="Tenorite" panose="00000500000000000000" pitchFamily="2" charset="0"/>
              </a:rPr>
              <a:t>The GO Team needs to </a:t>
            </a:r>
            <a:r>
              <a:rPr lang="en-US" sz="3000" b="1" dirty="0">
                <a:solidFill>
                  <a:schemeClr val="accent3"/>
                </a:solidFill>
                <a:latin typeface="Tenorite" panose="00000500000000000000" pitchFamily="2" charset="0"/>
              </a:rPr>
              <a:t>TAKE ACTION (vote)</a:t>
            </a:r>
            <a:r>
              <a:rPr lang="en-US" sz="3000" dirty="0">
                <a:solidFill>
                  <a:schemeClr val="bg2"/>
                </a:solidFill>
                <a:latin typeface="Tenorite" panose="00000500000000000000" pitchFamily="2" charset="0"/>
              </a:rPr>
              <a:t> on the presented budget. After the motion and a second, the GO Team may have additional discussion. Once discussion is concluded, the GO Team will vote.</a:t>
            </a:r>
          </a:p>
        </p:txBody>
      </p:sp>
      <p:sp>
        <p:nvSpPr>
          <p:cNvPr id="4" name="Title 1">
            <a:extLst>
              <a:ext uri="{FF2B5EF4-FFF2-40B4-BE49-F238E27FC236}">
                <a16:creationId xmlns:a16="http://schemas.microsoft.com/office/drawing/2014/main" id="{DC362551-B8E5-F415-BE86-46FB0F12D33B}"/>
              </a:ext>
            </a:extLst>
          </p:cNvPr>
          <p:cNvSpPr txBox="1">
            <a:spLocks/>
          </p:cNvSpPr>
          <p:nvPr/>
        </p:nvSpPr>
        <p:spPr>
          <a:xfrm>
            <a:off x="486159" y="412939"/>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Action on the Budget</a:t>
            </a:r>
          </a:p>
        </p:txBody>
      </p:sp>
    </p:spTree>
    <p:extLst>
      <p:ext uri="{BB962C8B-B14F-4D97-AF65-F5344CB8AC3E}">
        <p14:creationId xmlns:p14="http://schemas.microsoft.com/office/powerpoint/2010/main" val="2607273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881986" y="2173658"/>
            <a:ext cx="3390059" cy="610863"/>
          </a:xfrm>
        </p:spPr>
        <p:txBody>
          <a:bodyPr/>
          <a:lstStyle/>
          <a:p>
            <a:r>
              <a:rPr lang="en-US" dirty="0"/>
              <a:t>BASC-3 Data</a:t>
            </a:r>
          </a:p>
        </p:txBody>
      </p:sp>
      <p:pic>
        <p:nvPicPr>
          <p:cNvPr id="13" name="Picture Placeholder 12">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667" r="16667"/>
          <a:stretch/>
        </p:blipFill>
        <p:spPr/>
      </p:pic>
    </p:spTree>
    <p:extLst>
      <p:ext uri="{BB962C8B-B14F-4D97-AF65-F5344CB8AC3E}">
        <p14:creationId xmlns:p14="http://schemas.microsoft.com/office/powerpoint/2010/main" val="1862847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964023" y="879063"/>
            <a:ext cx="8081654" cy="610863"/>
          </a:xfrm>
        </p:spPr>
        <p:txBody>
          <a:bodyPr>
            <a:normAutofit/>
          </a:bodyPr>
          <a:lstStyle/>
          <a:p>
            <a:r>
              <a:rPr lang="en-US" sz="2000" i="1" dirty="0"/>
              <a:t>Insert BASC-3 data if available – use as many slides as necessary</a:t>
            </a:r>
          </a:p>
        </p:txBody>
      </p:sp>
      <p:sp>
        <p:nvSpPr>
          <p:cNvPr id="6" name="Slide Number Placeholder 5">
            <a:extLst>
              <a:ext uri="{FF2B5EF4-FFF2-40B4-BE49-F238E27FC236}">
                <a16:creationId xmlns:a16="http://schemas.microsoft.com/office/drawing/2014/main" id="{54AEFD4E-3C68-714D-803E-EF85A323B95F}"/>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pPr/>
              <a:t>24</a:t>
            </a:fld>
            <a:endParaRPr lang="en-US" dirty="0"/>
          </a:p>
        </p:txBody>
      </p:sp>
      <p:sp>
        <p:nvSpPr>
          <p:cNvPr id="5" name="Footer Placeholder 4">
            <a:extLst>
              <a:ext uri="{FF2B5EF4-FFF2-40B4-BE49-F238E27FC236}">
                <a16:creationId xmlns:a16="http://schemas.microsoft.com/office/drawing/2014/main" id="{234E9584-EA07-9B45-9700-4AD3524B82A0}"/>
              </a:ext>
            </a:extLst>
          </p:cNvPr>
          <p:cNvSpPr>
            <a:spLocks noGrp="1"/>
          </p:cNvSpPr>
          <p:nvPr>
            <p:ph type="ftr" sz="quarter" idx="4294967295"/>
          </p:nvPr>
        </p:nvSpPr>
        <p:spPr>
          <a:xfrm>
            <a:off x="1494790" y="6332220"/>
            <a:ext cx="1497330" cy="247651"/>
          </a:xfrm>
          <a:prstGeom prst="rect">
            <a:avLst/>
          </a:prstGeom>
        </p:spPr>
        <p:txBody>
          <a:bodyPr/>
          <a:lstStyle/>
          <a:p>
            <a:r>
              <a:rPr lang="en-US" dirty="0"/>
              <a:t>Annual Review</a:t>
            </a:r>
          </a:p>
        </p:txBody>
      </p:sp>
      <p:sp>
        <p:nvSpPr>
          <p:cNvPr id="4" name="Date Placeholder 3">
            <a:extLst>
              <a:ext uri="{FF2B5EF4-FFF2-40B4-BE49-F238E27FC236}">
                <a16:creationId xmlns:a16="http://schemas.microsoft.com/office/drawing/2014/main" id="{B9865729-8F7C-E34E-AA31-9352CF6D9EB9}"/>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3, 2023</a:t>
            </a:fld>
            <a:endParaRPr lang="en-US" dirty="0"/>
          </a:p>
        </p:txBody>
      </p:sp>
      <p:sp>
        <p:nvSpPr>
          <p:cNvPr id="7" name="Chart Placeholder 6">
            <a:extLst>
              <a:ext uri="{FF2B5EF4-FFF2-40B4-BE49-F238E27FC236}">
                <a16:creationId xmlns:a16="http://schemas.microsoft.com/office/drawing/2014/main" id="{E7CBB6BF-C76B-B3A4-2A28-DA23A19C6416}"/>
              </a:ext>
            </a:extLst>
          </p:cNvPr>
          <p:cNvSpPr>
            <a:spLocks noGrp="1"/>
          </p:cNvSpPr>
          <p:nvPr>
            <p:ph type="chart" sz="quarter" idx="10"/>
          </p:nvPr>
        </p:nvSpPr>
        <p:spPr/>
      </p:sp>
    </p:spTree>
    <p:extLst>
      <p:ext uri="{BB962C8B-B14F-4D97-AF65-F5344CB8AC3E}">
        <p14:creationId xmlns:p14="http://schemas.microsoft.com/office/powerpoint/2010/main" val="1418110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lstStyle/>
          <a:p>
            <a:r>
              <a:rPr lang="en-US" dirty="0"/>
              <a:t>2023 Spring ACES</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25</a:t>
            </a:fld>
            <a:endParaRPr lang="en-US" dirty="0"/>
          </a:p>
        </p:txBody>
      </p:sp>
      <p:sp>
        <p:nvSpPr>
          <p:cNvPr id="2" name="Rectangle 1">
            <a:extLst>
              <a:ext uri="{FF2B5EF4-FFF2-40B4-BE49-F238E27FC236}">
                <a16:creationId xmlns:a16="http://schemas.microsoft.com/office/drawing/2014/main" id="{93447EAB-14D0-CE01-020C-A5C315FE987A}"/>
              </a:ext>
            </a:extLst>
          </p:cNvPr>
          <p:cNvSpPr/>
          <p:nvPr/>
        </p:nvSpPr>
        <p:spPr>
          <a:xfrm>
            <a:off x="6096000" y="-17092"/>
            <a:ext cx="6096000" cy="6875092"/>
          </a:xfrm>
          <a:prstGeom prst="rect">
            <a:avLst/>
          </a:prstGeom>
          <a:gradFill flip="none" rotWithShape="1">
            <a:gsLst>
              <a:gs pos="0">
                <a:schemeClr val="bg1">
                  <a:tint val="66000"/>
                  <a:satMod val="160000"/>
                  <a:lumMod val="77000"/>
                </a:schemeClr>
              </a:gs>
              <a:gs pos="50000">
                <a:schemeClr val="bg1">
                  <a:tint val="44500"/>
                  <a:satMod val="160000"/>
                  <a:lumMod val="77000"/>
                </a:schemeClr>
              </a:gs>
              <a:gs pos="100000">
                <a:schemeClr val="bg1">
                  <a:lumMod val="60000"/>
                  <a:lumOff val="4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33;p26">
            <a:extLst>
              <a:ext uri="{FF2B5EF4-FFF2-40B4-BE49-F238E27FC236}">
                <a16:creationId xmlns:a16="http://schemas.microsoft.com/office/drawing/2014/main" id="{CFE11CAC-3A1D-E397-0CE9-A45608790437}"/>
              </a:ext>
            </a:extLst>
          </p:cNvPr>
          <p:cNvSpPr txBox="1"/>
          <p:nvPr/>
        </p:nvSpPr>
        <p:spPr>
          <a:xfrm>
            <a:off x="7602581" y="3240459"/>
            <a:ext cx="3082838" cy="215440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3200" b="1" dirty="0">
                <a:solidFill>
                  <a:srgbClr val="4472C4"/>
                </a:solidFill>
              </a:rPr>
              <a:t>A</a:t>
            </a:r>
            <a:r>
              <a:rPr lang="en" sz="3200" b="1" dirty="0">
                <a:solidFill>
                  <a:srgbClr val="ED7D31"/>
                </a:solidFill>
              </a:rPr>
              <a:t>ccountability</a:t>
            </a:r>
            <a:r>
              <a:rPr lang="en" sz="3200" b="1" dirty="0"/>
              <a:t> </a:t>
            </a:r>
            <a:endParaRPr sz="3200" b="1" dirty="0"/>
          </a:p>
          <a:p>
            <a:pPr marL="0" lvl="0" indent="0" algn="l" rtl="0">
              <a:spcBef>
                <a:spcPts val="0"/>
              </a:spcBef>
              <a:spcAft>
                <a:spcPts val="0"/>
              </a:spcAft>
              <a:buNone/>
            </a:pPr>
            <a:r>
              <a:rPr lang="en" sz="3200" b="1" dirty="0">
                <a:solidFill>
                  <a:srgbClr val="4472C4"/>
                </a:solidFill>
              </a:rPr>
              <a:t>C</a:t>
            </a:r>
            <a:r>
              <a:rPr lang="en" sz="3200" b="1" dirty="0">
                <a:solidFill>
                  <a:srgbClr val="ED7D31"/>
                </a:solidFill>
              </a:rPr>
              <a:t>ollaboration</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E</a:t>
            </a:r>
            <a:r>
              <a:rPr lang="en" sz="3200" b="1" dirty="0">
                <a:solidFill>
                  <a:srgbClr val="ED7D31"/>
                </a:solidFill>
              </a:rPr>
              <a:t>quity</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S</a:t>
            </a:r>
            <a:r>
              <a:rPr lang="en" sz="3200" b="1" dirty="0">
                <a:solidFill>
                  <a:srgbClr val="ED7D31"/>
                </a:solidFill>
              </a:rPr>
              <a:t>upport </a:t>
            </a:r>
            <a:endParaRPr sz="3200" b="1" dirty="0">
              <a:solidFill>
                <a:srgbClr val="ED7D31"/>
              </a:solidFill>
            </a:endParaRPr>
          </a:p>
        </p:txBody>
      </p:sp>
      <p:pic>
        <p:nvPicPr>
          <p:cNvPr id="9" name="Google Shape;135;p26" descr="Graphical user interface, application&#10;&#10;Description automatically generated">
            <a:extLst>
              <a:ext uri="{FF2B5EF4-FFF2-40B4-BE49-F238E27FC236}">
                <a16:creationId xmlns:a16="http://schemas.microsoft.com/office/drawing/2014/main" id="{0BAFF32C-61C9-29CF-F44D-9FF174F1E42A}"/>
              </a:ext>
            </a:extLst>
          </p:cNvPr>
          <p:cNvPicPr preferRelativeResize="0"/>
          <p:nvPr/>
        </p:nvPicPr>
        <p:blipFill rotWithShape="1">
          <a:blip r:embed="rId2">
            <a:alphaModFix/>
          </a:blip>
          <a:srcRect/>
          <a:stretch/>
        </p:blipFill>
        <p:spPr>
          <a:xfrm rot="20682179">
            <a:off x="8224954" y="448848"/>
            <a:ext cx="1611194" cy="2468546"/>
          </a:xfrm>
          <a:prstGeom prst="rect">
            <a:avLst/>
          </a:prstGeom>
          <a:noFill/>
          <a:ln>
            <a:noFill/>
          </a:ln>
        </p:spPr>
      </p:pic>
      <p:sp>
        <p:nvSpPr>
          <p:cNvPr id="11" name="TextBox 10">
            <a:extLst>
              <a:ext uri="{FF2B5EF4-FFF2-40B4-BE49-F238E27FC236}">
                <a16:creationId xmlns:a16="http://schemas.microsoft.com/office/drawing/2014/main" id="{73781A2D-E28F-8BD6-D54D-9AC4C2983D22}"/>
              </a:ext>
            </a:extLst>
          </p:cNvPr>
          <p:cNvSpPr txBox="1"/>
          <p:nvPr/>
        </p:nvSpPr>
        <p:spPr>
          <a:xfrm>
            <a:off x="858727" y="2785432"/>
            <a:ext cx="4328570" cy="646331"/>
          </a:xfrm>
          <a:prstGeom prst="rect">
            <a:avLst/>
          </a:prstGeom>
          <a:solidFill>
            <a:srgbClr val="F3CF45">
              <a:lumMod val="20000"/>
              <a:lumOff val="80000"/>
            </a:srgbClr>
          </a:solidFill>
          <a:ln w="38100">
            <a:solidFill>
              <a:srgbClr val="A92A9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rgbClr val="A92A91"/>
                </a:solidFill>
                <a:effectLst/>
                <a:uLnTx/>
                <a:uFillTx/>
                <a:latin typeface="Tenorite"/>
              </a:rPr>
              <a:t>NOTE to Principal:</a:t>
            </a:r>
            <a:r>
              <a:rPr kumimoji="0" lang="en-US" sz="1800" b="0" i="0" u="sng" strike="noStrike" kern="0" cap="none" spc="0" normalizeH="0" baseline="0" noProof="0" dirty="0">
                <a:ln>
                  <a:noFill/>
                </a:ln>
                <a:solidFill>
                  <a:srgbClr val="A92A91"/>
                </a:solidFill>
                <a:effectLst/>
                <a:uLnTx/>
                <a:uFillTx/>
                <a:latin typeface="Tenorite"/>
              </a:rPr>
              <a:t> </a:t>
            </a:r>
            <a:r>
              <a:rPr kumimoji="0" lang="en-US" sz="1800" b="0" i="0" u="none" strike="noStrike" kern="0" cap="none" spc="0" normalizeH="0" baseline="0" noProof="0" dirty="0">
                <a:ln>
                  <a:noFill/>
                </a:ln>
                <a:solidFill>
                  <a:prstClr val="black"/>
                </a:solidFill>
                <a:effectLst/>
                <a:uLnTx/>
                <a:uFillTx/>
                <a:latin typeface="Tenorite"/>
              </a:rPr>
              <a:t>Please insert your Spring ACES presentation after this slide.</a:t>
            </a:r>
            <a:endParaRPr kumimoji="0" lang="en-US" sz="1800" b="1" i="0" u="none" strike="noStrike" kern="0" cap="none" spc="0" normalizeH="0" baseline="0" noProof="0" dirty="0">
              <a:ln>
                <a:noFill/>
              </a:ln>
              <a:solidFill>
                <a:prstClr val="black"/>
              </a:solidFill>
              <a:effectLst/>
              <a:uLnTx/>
              <a:uFillTx/>
              <a:latin typeface="Tenorite"/>
            </a:endParaRPr>
          </a:p>
        </p:txBody>
      </p:sp>
    </p:spTree>
    <p:extLst>
      <p:ext uri="{BB962C8B-B14F-4D97-AF65-F5344CB8AC3E}">
        <p14:creationId xmlns:p14="http://schemas.microsoft.com/office/powerpoint/2010/main" val="1917229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D59D5C-769B-454A-A6E2-A988BC5DEF34}"/>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pPr/>
              <a:t>26</a:t>
            </a:fld>
            <a:endParaRPr lang="en-US" dirty="0"/>
          </a:p>
        </p:txBody>
      </p:sp>
      <p:sp>
        <p:nvSpPr>
          <p:cNvPr id="5" name="Footer Placeholder 4">
            <a:extLst>
              <a:ext uri="{FF2B5EF4-FFF2-40B4-BE49-F238E27FC236}">
                <a16:creationId xmlns:a16="http://schemas.microsoft.com/office/drawing/2014/main" id="{BC7F593D-2B92-5A40-84BC-3F3D67FA0C0A}"/>
              </a:ext>
            </a:extLst>
          </p:cNvPr>
          <p:cNvSpPr>
            <a:spLocks noGrp="1"/>
          </p:cNvSpPr>
          <p:nvPr>
            <p:ph type="ftr" sz="quarter" idx="4294967295"/>
          </p:nvPr>
        </p:nvSpPr>
        <p:spPr>
          <a:xfrm>
            <a:off x="1494790" y="6332220"/>
            <a:ext cx="1497330" cy="247651"/>
          </a:xfrm>
          <a:prstGeom prst="rect">
            <a:avLst/>
          </a:prstGeom>
        </p:spPr>
        <p:txBody>
          <a:bodyPr/>
          <a:lstStyle/>
          <a:p>
            <a:r>
              <a:rPr lang="en-US" dirty="0"/>
              <a:t>Annual Review</a:t>
            </a:r>
          </a:p>
        </p:txBody>
      </p:sp>
      <p:sp>
        <p:nvSpPr>
          <p:cNvPr id="4" name="Date Placeholder 3">
            <a:extLst>
              <a:ext uri="{FF2B5EF4-FFF2-40B4-BE49-F238E27FC236}">
                <a16:creationId xmlns:a16="http://schemas.microsoft.com/office/drawing/2014/main" id="{C151D416-C020-1946-91EA-2A8F166E018F}"/>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3, 2023</a:t>
            </a:fld>
            <a:endParaRPr lang="en-US" dirty="0"/>
          </a:p>
        </p:txBody>
      </p:sp>
    </p:spTree>
    <p:extLst>
      <p:ext uri="{BB962C8B-B14F-4D97-AF65-F5344CB8AC3E}">
        <p14:creationId xmlns:p14="http://schemas.microsoft.com/office/powerpoint/2010/main" val="1556310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7731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pic>
        <p:nvPicPr>
          <p:cNvPr id="13" name="Picture Placeholder 12" descr="Long and short pencils">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676" r="22676"/>
          <a:stretch/>
        </p:blipFill>
        <p:spPr>
          <a:xfrm>
            <a:off x="0" y="0"/>
            <a:ext cx="5640224" cy="6880786"/>
          </a:xfrm>
        </p:spPr>
      </p:pic>
    </p:spTree>
    <p:extLst>
      <p:ext uri="{BB962C8B-B14F-4D97-AF65-F5344CB8AC3E}">
        <p14:creationId xmlns:p14="http://schemas.microsoft.com/office/powerpoint/2010/main" val="23366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1063036" y="1279818"/>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1576610" y="2238998"/>
            <a:ext cx="7528845" cy="3339184"/>
          </a:xfrm>
          <a:prstGeom prst="rect">
            <a:avLst/>
          </a:prstGeom>
          <a:noFill/>
        </p:spPr>
        <p:txBody>
          <a:bodyPr wrap="square" rtlCol="0">
            <a:spAutoFit/>
          </a:bodyPr>
          <a:lstStyle/>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Action Items </a:t>
            </a:r>
            <a:r>
              <a:rPr lang="en-US" i="1" dirty="0">
                <a:solidFill>
                  <a:schemeClr val="tx2"/>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Agenda</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Budget Approval (</a:t>
            </a:r>
            <a:r>
              <a:rPr lang="en-US" i="1" dirty="0">
                <a:solidFill>
                  <a:schemeClr val="bg2"/>
                </a:solidFill>
                <a:effectLst/>
                <a:latin typeface="Calibri" panose="020F0502020204030204" pitchFamily="34" charset="0"/>
                <a:ea typeface="Calibri" panose="020F0502020204030204" pitchFamily="34" charset="0"/>
                <a:cs typeface="Arial" panose="020B0604020202020204" pitchFamily="34" charset="0"/>
              </a:rPr>
              <a:t>after final presentation/review and discussion</a:t>
            </a: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Discussion Items </a:t>
            </a:r>
            <a:r>
              <a:rPr lang="en-US" i="1" dirty="0">
                <a:solidFill>
                  <a:schemeClr val="tx2"/>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Presentation of the final budget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Information Items </a:t>
            </a:r>
            <a:r>
              <a:rPr lang="en-US" i="1" dirty="0">
                <a:solidFill>
                  <a:schemeClr val="tx2"/>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Principal’s Report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mj-lt"/>
              <a:buAutoNum type="romanL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BASC-3 Results </a:t>
            </a:r>
            <a:r>
              <a:rPr lang="en-US" i="1" dirty="0">
                <a:solidFill>
                  <a:schemeClr val="tx2"/>
                </a:solidFill>
                <a:effectLst/>
                <a:latin typeface="Calibri" panose="020F0502020204030204" pitchFamily="34" charset="0"/>
                <a:ea typeface="Calibri" panose="020F0502020204030204" pitchFamily="34" charset="0"/>
                <a:cs typeface="Arial" panose="020B0604020202020204" pitchFamily="34" charset="0"/>
              </a:rPr>
              <a:t>(if available)</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Spring ACES Presentation</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Announcements</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176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DD71D-7B60-5589-FEAD-C3CE0EAF572B}"/>
              </a:ext>
            </a:extLst>
          </p:cNvPr>
          <p:cNvSpPr>
            <a:spLocks noGrp="1"/>
          </p:cNvSpPr>
          <p:nvPr>
            <p:ph type="sldNum" sz="quarter" idx="16"/>
          </p:nvPr>
        </p:nvSpPr>
        <p:spPr/>
        <p:txBody>
          <a:bodyPr/>
          <a:lstStyle/>
          <a:p>
            <a:fld id="{294A09A9-5501-47C1-A89A-A340965A2BE2}" type="slidenum">
              <a:rPr lang="en-US" smtClean="0"/>
              <a:pPr/>
              <a:t>4</a:t>
            </a:fld>
            <a:endParaRPr lang="en-US" dirty="0">
              <a:latin typeface="+mn-lt"/>
            </a:endParaRPr>
          </a:p>
        </p:txBody>
      </p:sp>
      <p:graphicFrame>
        <p:nvGraphicFramePr>
          <p:cNvPr id="6" name="Diagram 5">
            <a:extLst>
              <a:ext uri="{FF2B5EF4-FFF2-40B4-BE49-F238E27FC236}">
                <a16:creationId xmlns:a16="http://schemas.microsoft.com/office/drawing/2014/main" id="{1A7A9B56-DE59-41C8-AEB9-4693CDB25467}"/>
              </a:ext>
            </a:extLst>
          </p:cNvPr>
          <p:cNvGraphicFramePr/>
          <p:nvPr>
            <p:extLst>
              <p:ext uri="{D42A27DB-BD31-4B8C-83A1-F6EECF244321}">
                <p14:modId xmlns:p14="http://schemas.microsoft.com/office/powerpoint/2010/main" val="48419433"/>
              </p:ext>
            </p:extLst>
          </p:nvPr>
        </p:nvGraphicFramePr>
        <p:xfrm>
          <a:off x="692211" y="1578836"/>
          <a:ext cx="10280590" cy="370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27B7B7F2-D019-81C3-0227-6C82BF1E753A}"/>
              </a:ext>
            </a:extLst>
          </p:cNvPr>
          <p:cNvSpPr txBox="1">
            <a:spLocks/>
          </p:cNvSpPr>
          <p:nvPr/>
        </p:nvSpPr>
        <p:spPr>
          <a:xfrm>
            <a:off x="2297399" y="46310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prstClr val="black"/>
                </a:solidFill>
                <a:latin typeface="Trebuchet MS" panose="020B0603020202020204" pitchFamily="34" charset="0"/>
              </a:rPr>
              <a:t>Overview of FY ‘24 GO Team Budget Process</a:t>
            </a:r>
          </a:p>
        </p:txBody>
      </p:sp>
      <p:pic>
        <p:nvPicPr>
          <p:cNvPr id="8" name="Picture 4" descr="Image result for you are here">
            <a:extLst>
              <a:ext uri="{FF2B5EF4-FFF2-40B4-BE49-F238E27FC236}">
                <a16:creationId xmlns:a16="http://schemas.microsoft.com/office/drawing/2014/main" id="{98052085-6CA2-5B2D-012D-2A2B327044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9118" y="290557"/>
            <a:ext cx="925153" cy="13495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6E25E6-62C7-D1BC-4526-C73110DAE8E4}"/>
              </a:ext>
            </a:extLst>
          </p:cNvPr>
          <p:cNvSpPr/>
          <p:nvPr/>
        </p:nvSpPr>
        <p:spPr>
          <a:xfrm>
            <a:off x="3574990" y="5563319"/>
            <a:ext cx="5042019" cy="584775"/>
          </a:xfrm>
          <a:prstGeom prst="rect">
            <a:avLst/>
          </a:prstGeom>
          <a:ln w="38100">
            <a:solidFill>
              <a:schemeClr val="accent1"/>
            </a:solidFill>
          </a:ln>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rPr>
              <a:t>GO Teams are encouraged to have ongoing conversations about the school’s budget.</a:t>
            </a:r>
          </a:p>
        </p:txBody>
      </p:sp>
      <p:pic>
        <p:nvPicPr>
          <p:cNvPr id="11" name="Picture 10">
            <a:extLst>
              <a:ext uri="{FF2B5EF4-FFF2-40B4-BE49-F238E27FC236}">
                <a16:creationId xmlns:a16="http://schemas.microsoft.com/office/drawing/2014/main" id="{AACD9CEE-6340-9D01-3D77-10E478F2ADE1}"/>
              </a:ext>
            </a:extLst>
          </p:cNvPr>
          <p:cNvPicPr>
            <a:picLocks noChangeAspect="1"/>
          </p:cNvPicPr>
          <p:nvPr/>
        </p:nvPicPr>
        <p:blipFill>
          <a:blip r:embed="rId8">
            <a:duotone>
              <a:schemeClr val="accent3">
                <a:shade val="45000"/>
                <a:satMod val="135000"/>
              </a:schemeClr>
              <a:prstClr val="white"/>
            </a:duotone>
          </a:blip>
          <a:stretch>
            <a:fillRect/>
          </a:stretch>
        </p:blipFill>
        <p:spPr>
          <a:xfrm>
            <a:off x="767664" y="970918"/>
            <a:ext cx="1828797" cy="2235596"/>
          </a:xfrm>
          <a:prstGeom prst="rect">
            <a:avLst/>
          </a:prstGeom>
        </p:spPr>
      </p:pic>
    </p:spTree>
    <p:extLst>
      <p:ext uri="{BB962C8B-B14F-4D97-AF65-F5344CB8AC3E}">
        <p14:creationId xmlns:p14="http://schemas.microsoft.com/office/powerpoint/2010/main" val="326531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fld id="{294A09A9-5501-47C1-A89A-A340965A2BE2}" type="slidenum">
              <a:rPr lang="en-US" smtClean="0"/>
              <a:pPr/>
              <a:t>5</a:t>
            </a:fld>
            <a:endParaRPr lang="en-US" dirty="0">
              <a:latin typeface="+mn-lt"/>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a:ln>
                  <a:noFill/>
                </a:ln>
                <a:solidFill>
                  <a:sysClr val="windowText" lastClr="000000"/>
                </a:solidFill>
                <a:effectLst/>
                <a:uLnTx/>
                <a:uFillTx/>
                <a:latin typeface="Trebuchet MS"/>
                <a:sym typeface="Trebuchet MS"/>
              </a:rPr>
              <a:t>Approval </a:t>
            </a:r>
            <a:r>
              <a:rPr kumimoji="0" lang="en-US" sz="4200" b="1" i="0" u="sng" strike="noStrike" kern="0" cap="none" spc="0" normalizeH="0" baseline="0" noProof="0">
                <a:ln>
                  <a:noFill/>
                </a:ln>
                <a:solidFill>
                  <a:sysClr val="windowText" lastClr="000000"/>
                </a:solidFill>
                <a:effectLst/>
                <a:uLnTx/>
                <a:uFillTx/>
                <a:latin typeface="Trebuchet MS"/>
                <a:sym typeface="Calibri"/>
              </a:rPr>
              <a:t>Meeting</a:t>
            </a:r>
            <a:endParaRPr kumimoji="0" lang="en-US" sz="4200" b="1" i="0" u="sng" strike="noStrike" kern="0" cap="none" spc="0" normalizeH="0" baseline="0" noProof="0" dirty="0">
              <a:ln>
                <a:noFill/>
              </a:ln>
              <a:solidFill>
                <a:sysClr val="windowText" lastClr="000000"/>
              </a:solidFill>
              <a:effectLst/>
              <a:uLnTx/>
              <a:uFillTx/>
              <a:latin typeface="Trebuchet MS"/>
              <a:sym typeface="Calibri"/>
            </a:endParaRP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the budget, which should be updated based on feedback from the staffing conference, Associate Superintendents, and key leaders. After review, GO Teams will need to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FY24 Budget.  </a:t>
            </a: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17</a:t>
            </a:r>
            <a:r>
              <a:rPr kumimoji="0" lang="en-US" sz="2400" b="1" i="0" u="none" strike="noStrike" kern="0" cap="none" spc="0" normalizeH="0" baseline="30000" noProof="0" dirty="0">
                <a:ln>
                  <a:noFill/>
                </a:ln>
                <a:solidFill>
                  <a:srgbClr val="FF0000"/>
                </a:solidFill>
                <a:effectLst/>
                <a:uLnTx/>
                <a:uFillTx/>
                <a:latin typeface="Trebuchet MS"/>
                <a:sym typeface="Trebuchet MS"/>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229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Review</a:t>
            </a:r>
          </a:p>
        </p:txBody>
      </p:sp>
    </p:spTree>
    <p:extLst>
      <p:ext uri="{BB962C8B-B14F-4D97-AF65-F5344CB8AC3E}">
        <p14:creationId xmlns:p14="http://schemas.microsoft.com/office/powerpoint/2010/main" val="273691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Tenorite"/>
                <a:ea typeface="+mn-ea"/>
                <a:cs typeface="+mn-cs"/>
              </a:rPr>
              <a:t>FY24 Budget Parameters</a:t>
            </a:r>
          </a:p>
        </p:txBody>
      </p:sp>
      <p:graphicFrame>
        <p:nvGraphicFramePr>
          <p:cNvPr id="4" name="Table 3"/>
          <p:cNvGraphicFramePr>
            <a:graphicFrameLocks noGrp="1"/>
          </p:cNvGraphicFramePr>
          <p:nvPr/>
        </p:nvGraphicFramePr>
        <p:xfrm>
          <a:off x="1964016" y="983679"/>
          <a:ext cx="8046720" cy="52529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1750" dirty="0"/>
                        <a:t>Maintain lower class sizes in the primary years by funding </a:t>
                      </a:r>
                      <a:r>
                        <a:rPr lang="en-US" sz="1750" dirty="0" err="1"/>
                        <a:t>parapros</a:t>
                      </a:r>
                      <a:r>
                        <a:rPr lang="en-US" sz="1750" dirty="0"/>
                        <a:t> in 1</a:t>
                      </a:r>
                      <a:r>
                        <a:rPr lang="en-US" sz="1750" baseline="30000" dirty="0"/>
                        <a:t>st</a:t>
                      </a:r>
                      <a:r>
                        <a:rPr lang="en-US" sz="1750" dirty="0"/>
                        <a:t> and second grade</a:t>
                      </a:r>
                    </a:p>
                  </a:txBody>
                  <a:tcPr/>
                </a:tc>
                <a:tc>
                  <a:txBody>
                    <a:bodyPr/>
                    <a:lstStyle/>
                    <a:p>
                      <a:pPr algn="ctr"/>
                      <a:r>
                        <a:rPr lang="en-US" sz="1750" dirty="0"/>
                        <a:t>47%</a:t>
                      </a:r>
                      <a:r>
                        <a:rPr lang="en-US" sz="1750" baseline="0" dirty="0"/>
                        <a:t> mobility rate requires a great deal of teacher attention to students who enter our school throughout the year – many of which are below level. </a:t>
                      </a:r>
                      <a:endParaRPr lang="en-US" sz="1750" dirty="0"/>
                    </a:p>
                  </a:txBody>
                  <a:tcPr/>
                </a:tc>
                <a:extLst>
                  <a:ext uri="{0D108BD9-81ED-4DB2-BD59-A6C34878D82A}">
                    <a16:rowId xmlns:a16="http://schemas.microsoft.com/office/drawing/2014/main" val="10001"/>
                  </a:ext>
                </a:extLst>
              </a:tr>
              <a:tr h="1101087">
                <a:tc>
                  <a:txBody>
                    <a:bodyPr/>
                    <a:lstStyle/>
                    <a:p>
                      <a:pPr algn="ctr"/>
                      <a:r>
                        <a:rPr lang="en-US" sz="1750" dirty="0"/>
                        <a:t>Maximize wrap around services </a:t>
                      </a:r>
                      <a:r>
                        <a:rPr lang="en-US" sz="1750" dirty="0" err="1"/>
                        <a:t>ie</a:t>
                      </a:r>
                      <a:r>
                        <a:rPr lang="en-US" sz="1750" dirty="0"/>
                        <a:t>: Nurse, SSW, Counseling</a:t>
                      </a:r>
                    </a:p>
                  </a:txBody>
                  <a:tcPr/>
                </a:tc>
                <a:tc>
                  <a:txBody>
                    <a:bodyPr/>
                    <a:lstStyle/>
                    <a:p>
                      <a:pPr algn="ctr"/>
                      <a:r>
                        <a:rPr lang="en-US" sz="1750" dirty="0"/>
                        <a:t>This continues to be a need for our students, but we need to look closely at maximizing our budget to make this work. </a:t>
                      </a:r>
                    </a:p>
                  </a:txBody>
                  <a:tcPr/>
                </a:tc>
                <a:extLst>
                  <a:ext uri="{0D108BD9-81ED-4DB2-BD59-A6C34878D82A}">
                    <a16:rowId xmlns:a16="http://schemas.microsoft.com/office/drawing/2014/main" val="10002"/>
                  </a:ext>
                </a:extLst>
              </a:tr>
              <a:tr h="2115244">
                <a:tc>
                  <a:txBody>
                    <a:bodyPr/>
                    <a:lstStyle/>
                    <a:p>
                      <a:pPr algn="ctr"/>
                      <a:r>
                        <a:rPr lang="en-US" sz="1750" dirty="0"/>
                        <a:t>Increase</a:t>
                      </a:r>
                      <a:r>
                        <a:rPr lang="en-US" sz="1750" baseline="0" dirty="0"/>
                        <a:t> Reading/</a:t>
                      </a:r>
                      <a:r>
                        <a:rPr lang="en-US" sz="1750" baseline="0" dirty="0" err="1"/>
                        <a:t>Lexiles</a:t>
                      </a:r>
                      <a:r>
                        <a:rPr lang="en-US" sz="1750" baseline="0" dirty="0"/>
                        <a:t> and writing of 3</a:t>
                      </a:r>
                      <a:r>
                        <a:rPr lang="en-US" sz="1750" baseline="30000" dirty="0"/>
                        <a:t>rd</a:t>
                      </a:r>
                      <a:r>
                        <a:rPr lang="en-US" sz="1750" baseline="0" dirty="0"/>
                        <a:t> – 5</a:t>
                      </a:r>
                      <a:r>
                        <a:rPr lang="en-US" sz="1750" baseline="30000" dirty="0"/>
                        <a:t>th</a:t>
                      </a:r>
                      <a:r>
                        <a:rPr lang="en-US" sz="1750" baseline="0" dirty="0"/>
                        <a:t> grade students.  How can we restructure our program to achieve this? </a:t>
                      </a:r>
                      <a:endParaRPr lang="en-US" sz="1750" dirty="0"/>
                    </a:p>
                  </a:txBody>
                  <a:tcPr/>
                </a:tc>
                <a:tc>
                  <a:txBody>
                    <a:bodyPr/>
                    <a:lstStyle/>
                    <a:p>
                      <a:pPr algn="ctr"/>
                      <a:r>
                        <a:rPr lang="en-US" sz="1750" dirty="0"/>
                        <a:t>Data indicates that students who have been with us for more than one year have greater</a:t>
                      </a:r>
                      <a:r>
                        <a:rPr lang="en-US" sz="1750" baseline="0" dirty="0"/>
                        <a:t> performance levels than students who are transient.  With 47% of our students coming and going, there is a need to target these students.</a:t>
                      </a:r>
                      <a:endParaRPr lang="en-US" sz="1750"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rot="20829984">
            <a:off x="3098401" y="2732459"/>
            <a:ext cx="6554510" cy="1323439"/>
          </a:xfrm>
          <a:prstGeom prst="rect">
            <a:avLst/>
          </a:prstGeom>
          <a:solidFill>
            <a:schemeClr val="accent2">
              <a:lumMod val="20000"/>
              <a:lumOff val="80000"/>
            </a:schemeClr>
          </a:solidFill>
          <a:ln w="38100">
            <a:solidFill>
              <a:schemeClr val="accent3"/>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D47B22"/>
                  </a:solidFill>
                  <a:prstDash val="solid"/>
                </a:ln>
                <a:solidFill>
                  <a:srgbClr val="D47B22"/>
                </a:solidFill>
                <a:effectLst/>
                <a:uLnTx/>
                <a:uFillTx/>
                <a:latin typeface="Tenorite"/>
                <a:ea typeface="+mn-ea"/>
                <a:cs typeface="+mn-cs"/>
              </a:rPr>
              <a:t>Example – insert the slides from your feedback meeting</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010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Descriptions of Strategic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Breakout Categories</a:t>
            </a:r>
          </a:p>
        </p:txBody>
      </p:sp>
      <p:sp>
        <p:nvSpPr>
          <p:cNvPr id="5" name="TextBox 4"/>
          <p:cNvSpPr txBox="1"/>
          <p:nvPr/>
        </p:nvSpPr>
        <p:spPr>
          <a:xfrm>
            <a:off x="476250" y="2027240"/>
            <a:ext cx="10677525" cy="3785652"/>
          </a:xfrm>
          <a:prstGeom prst="rect">
            <a:avLst/>
          </a:prstGeom>
          <a:noFill/>
        </p:spPr>
        <p:txBody>
          <a:bodyPr wrap="square" rtlCol="0">
            <a:spAutoFit/>
          </a:bodyPr>
          <a:lstStyle/>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Priorities:</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FY24 funding </a:t>
            </a:r>
            <a:r>
              <a:rPr kumimoji="0" lang="en-US" sz="24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priorities</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from the school’s strategic plan, ranked by the order of importance. </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APS Five Focus Area: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part of the APS Five is the priority aligned to?</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Strategies:</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Lays out specific objectives for school’s improvement.</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Request: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Ask”  What needs to be funded in order to support the strategy?  </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Amount: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What is the cost associated with the Request?</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37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{21E4AEA4-8DFA-4A89-87EB-49C32662AFE0}</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a:t>
                      </a:r>
                      <a:r>
                        <a:rPr lang="en-US" sz="1100" b="0" i="1" baseline="0" dirty="0">
                          <a:solidFill>
                            <a:srgbClr val="FF0000"/>
                          </a:solidFill>
                        </a:rPr>
                        <a:t>(example-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black"/>
                </a:solidFill>
                <a:effectLst/>
                <a:uLnTx/>
                <a:uFillTx/>
                <a:latin typeface="Century Schoolbook" panose="02040604050505020304"/>
                <a:ea typeface="+mn-ea"/>
                <a:cs typeface="+mn-cs"/>
              </a:rPr>
              <a:t>FY24 Strategic Plan Break-out</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Tree>
    <p:extLst>
      <p:ext uri="{BB962C8B-B14F-4D97-AF65-F5344CB8AC3E}">
        <p14:creationId xmlns:p14="http://schemas.microsoft.com/office/powerpoint/2010/main" val="2920101703"/>
      </p:ext>
    </p:extLst>
  </p:cSld>
  <p:clrMapOvr>
    <a:masterClrMapping/>
  </p:clrMapOvr>
</p:sld>
</file>

<file path=ppt/theme/theme1.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724E4A-3425-4633-8E47-28FF6C28C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 ds:uri="d37e30bb-5f32-4411-a640-0b4044b692bf"/>
    <ds:schemaRef ds:uri="ffb952a0-74d9-4848-89d6-000c4b1b707a"/>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289</TotalTime>
  <Words>1903</Words>
  <Application>Microsoft Office PowerPoint</Application>
  <PresentationFormat>Widescreen</PresentationFormat>
  <Paragraphs>260</Paragraphs>
  <Slides>28</Slides>
  <Notes>13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Arial</vt:lpstr>
      <vt:lpstr>Arial Black</vt:lpstr>
      <vt:lpstr>Calibri</vt:lpstr>
      <vt:lpstr>Century Schoolbook</vt:lpstr>
      <vt:lpstr>Franklin Gothic Book</vt:lpstr>
      <vt:lpstr>Franklin Gothic Demi</vt:lpstr>
      <vt:lpstr>Noto Sans Symbols</vt:lpstr>
      <vt:lpstr>Sabon Next LT</vt:lpstr>
      <vt:lpstr>Tenorite</vt:lpstr>
      <vt:lpstr>Trebuchet MS</vt:lpstr>
      <vt:lpstr>Wingdings</vt:lpstr>
      <vt:lpstr>Theme1</vt:lpstr>
      <vt:lpstr>2022 Principal's Report Template - Mtg 1</vt:lpstr>
      <vt:lpstr>Office Theme</vt:lpstr>
      <vt:lpstr>FY24 Budget Approval Meeting</vt:lpstr>
      <vt:lpstr>Norms</vt:lpstr>
      <vt:lpstr>PowerPoint Presentation</vt:lpstr>
      <vt:lpstr>PowerPoint Presentation</vt:lpstr>
      <vt:lpstr>PowerPoint Presentation</vt:lpstr>
      <vt:lpstr>Budget Review</vt:lpstr>
      <vt:lpstr>PowerPoint Presentation</vt:lpstr>
      <vt:lpstr>PowerPoint Presentation</vt:lpstr>
      <vt:lpstr>PowerPoint Presentation</vt:lpstr>
      <vt:lpstr>PowerPoint Presentation</vt:lpstr>
      <vt:lpstr>PowerPoint Presentation</vt:lpstr>
      <vt:lpstr>PowerPoint Presentation</vt:lpstr>
      <vt:lpstr>Staffing Conference Changes</vt:lpstr>
      <vt:lpstr>Summary of Changes</vt:lpstr>
      <vt:lpstr>PowerPoint Presentation</vt:lpstr>
      <vt:lpstr>PowerPoint Presentation</vt:lpstr>
      <vt:lpstr>Discussion of reserve and Holdback funds</vt:lpstr>
      <vt:lpstr>PowerPoint Presentation</vt:lpstr>
      <vt:lpstr>PowerPoint Presentation</vt:lpstr>
      <vt:lpstr>Questions for the GO Team to Consider and Discuss</vt:lpstr>
      <vt:lpstr>Questions?</vt:lpstr>
      <vt:lpstr>The GO Team needs to TAKE ACTION (vote) on the presented budget. After the motion and a second, the GO Team may have additional discussion. Once discussion is concluded, the GO Team will vote.</vt:lpstr>
      <vt:lpstr>BASC-3 Data</vt:lpstr>
      <vt:lpstr>Insert BASC-3 data if available – use as many slides as necessary</vt:lpstr>
      <vt:lpstr>2023 Spring ACES</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Jacobi, Diane</dc:creator>
  <cp:lastModifiedBy>Williams, Bruce E.</cp:lastModifiedBy>
  <cp:revision>3</cp:revision>
  <dcterms:created xsi:type="dcterms:W3CDTF">2023-02-16T23:34:41Z</dcterms:created>
  <dcterms:modified xsi:type="dcterms:W3CDTF">2023-03-03T15:03:57Z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